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 id="2147483768" r:id="rId5"/>
  </p:sldMasterIdLst>
  <p:notesMasterIdLst>
    <p:notesMasterId r:id="rId18"/>
  </p:notesMasterIdLst>
  <p:sldIdLst>
    <p:sldId id="256" r:id="rId6"/>
    <p:sldId id="275" r:id="rId7"/>
    <p:sldId id="292" r:id="rId8"/>
    <p:sldId id="295" r:id="rId9"/>
    <p:sldId id="280" r:id="rId10"/>
    <p:sldId id="276" r:id="rId11"/>
    <p:sldId id="277" r:id="rId12"/>
    <p:sldId id="294" r:id="rId13"/>
    <p:sldId id="296" r:id="rId14"/>
    <p:sldId id="288" r:id="rId15"/>
    <p:sldId id="278" r:id="rId16"/>
    <p:sldId id="29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802E22-1153-F0F1-0D96-B85E976021D9}" name="Mizan Rahman" initials="MR" userId="a7a42c0342e5dae3" providerId="Windows Live"/>
  <p188:author id="{36706451-D1E2-49A0-2434-B71C9C10CF19}" name="Hillari" initials="Hi" userId="1c299ad4280206c6" providerId="Windows Live"/>
  <p188:author id="{13F3A873-5E73-AF47-5168-60E826C34ABE}" name="Administrator" initials="A" userId="Administrator" providerId="None"/>
  <p188:author id="{B7E906E9-E4F7-57C4-66F3-1DC311B9AFE7}" name="Thiago Alves Pinto" initials="TAP" userId="1f6c5c3760ff4ff8"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F83CEE-F793-4F0D-87A0-EA40F213CC7E}" v="1" dt="2023-11-24T11:22:27.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513" autoAdjust="0"/>
  </p:normalViewPr>
  <p:slideViewPr>
    <p:cSldViewPr snapToGrid="0">
      <p:cViewPr varScale="1">
        <p:scale>
          <a:sx n="43" d="100"/>
          <a:sy n="43" d="100"/>
        </p:scale>
        <p:origin x="1752"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ia Sanz Delgado De Molina" userId="7574b3c8-f6dd-4c2b-897b-6e4c417c21de" providerId="ADAL" clId="{8B678E03-5A28-44B2-BAE9-980E39C53AA4}"/>
    <pc:docChg chg="modSld">
      <pc:chgData name="Rosa Maria Sanz Delgado De Molina" userId="7574b3c8-f6dd-4c2b-897b-6e4c417c21de" providerId="ADAL" clId="{8B678E03-5A28-44B2-BAE9-980E39C53AA4}" dt="2023-11-24T11:31:03.767" v="0" actId="255"/>
      <pc:docMkLst>
        <pc:docMk/>
      </pc:docMkLst>
      <pc:sldChg chg="modSp mod">
        <pc:chgData name="Rosa Maria Sanz Delgado De Molina" userId="7574b3c8-f6dd-4c2b-897b-6e4c417c21de" providerId="ADAL" clId="{8B678E03-5A28-44B2-BAE9-980E39C53AA4}" dt="2023-11-24T11:31:03.767" v="0" actId="255"/>
        <pc:sldMkLst>
          <pc:docMk/>
          <pc:sldMk cId="1685359486" sldId="294"/>
        </pc:sldMkLst>
        <pc:spChg chg="mod">
          <ac:chgData name="Rosa Maria Sanz Delgado De Molina" userId="7574b3c8-f6dd-4c2b-897b-6e4c417c21de" providerId="ADAL" clId="{8B678E03-5A28-44B2-BAE9-980E39C53AA4}" dt="2023-11-24T11:31:03.767" v="0" actId="255"/>
          <ac:spMkLst>
            <pc:docMk/>
            <pc:sldMk cId="1685359486" sldId="294"/>
            <ac:spMk id="4" creationId="{B0589672-2C3B-4FD3-BA78-6D9525F40129}"/>
          </ac:spMkLst>
        </pc:spChg>
      </pc:sldChg>
    </pc:docChg>
  </pc:docChgLst>
  <pc:docChgLst>
    <pc:chgData name="Rosa Maria Sanz Delgado De Molina" userId="7574b3c8-f6dd-4c2b-897b-6e4c417c21de" providerId="ADAL" clId="{2FF83CEE-F793-4F0D-87A0-EA40F213CC7E}"/>
    <pc:docChg chg="custSel modSld">
      <pc:chgData name="Rosa Maria Sanz Delgado De Molina" userId="7574b3c8-f6dd-4c2b-897b-6e4c417c21de" providerId="ADAL" clId="{2FF83CEE-F793-4F0D-87A0-EA40F213CC7E}" dt="2023-11-24T11:23:48.054" v="25"/>
      <pc:docMkLst>
        <pc:docMk/>
      </pc:docMkLst>
      <pc:sldChg chg="modSp mod">
        <pc:chgData name="Rosa Maria Sanz Delgado De Molina" userId="7574b3c8-f6dd-4c2b-897b-6e4c417c21de" providerId="ADAL" clId="{2FF83CEE-F793-4F0D-87A0-EA40F213CC7E}" dt="2023-11-24T11:19:49.579" v="1"/>
        <pc:sldMkLst>
          <pc:docMk/>
          <pc:sldMk cId="814526635" sldId="256"/>
        </pc:sldMkLst>
        <pc:spChg chg="mod">
          <ac:chgData name="Rosa Maria Sanz Delgado De Molina" userId="7574b3c8-f6dd-4c2b-897b-6e4c417c21de" providerId="ADAL" clId="{2FF83CEE-F793-4F0D-87A0-EA40F213CC7E}" dt="2023-11-24T11:19:49.579" v="1"/>
          <ac:spMkLst>
            <pc:docMk/>
            <pc:sldMk cId="814526635" sldId="256"/>
            <ac:spMk id="2" creationId="{00000000-0000-0000-0000-000000000000}"/>
          </ac:spMkLst>
        </pc:spChg>
      </pc:sldChg>
      <pc:sldChg chg="modNotesTx">
        <pc:chgData name="Rosa Maria Sanz Delgado De Molina" userId="7574b3c8-f6dd-4c2b-897b-6e4c417c21de" providerId="ADAL" clId="{2FF83CEE-F793-4F0D-87A0-EA40F213CC7E}" dt="2023-11-24T11:22:19.560" v="8"/>
        <pc:sldMkLst>
          <pc:docMk/>
          <pc:sldMk cId="636480838" sldId="277"/>
        </pc:sldMkLst>
      </pc:sldChg>
      <pc:sldChg chg="modSp mod">
        <pc:chgData name="Rosa Maria Sanz Delgado De Molina" userId="7574b3c8-f6dd-4c2b-897b-6e4c417c21de" providerId="ADAL" clId="{2FF83CEE-F793-4F0D-87A0-EA40F213CC7E}" dt="2023-11-24T11:20:08.685" v="4" actId="14100"/>
        <pc:sldMkLst>
          <pc:docMk/>
          <pc:sldMk cId="3370398123" sldId="292"/>
        </pc:sldMkLst>
        <pc:spChg chg="mod">
          <ac:chgData name="Rosa Maria Sanz Delgado De Molina" userId="7574b3c8-f6dd-4c2b-897b-6e4c417c21de" providerId="ADAL" clId="{2FF83CEE-F793-4F0D-87A0-EA40F213CC7E}" dt="2023-11-24T11:20:08.685" v="4" actId="14100"/>
          <ac:spMkLst>
            <pc:docMk/>
            <pc:sldMk cId="3370398123" sldId="292"/>
            <ac:spMk id="7" creationId="{9E2022DD-C08E-AC18-9775-A74446CD68D5}"/>
          </ac:spMkLst>
        </pc:spChg>
      </pc:sldChg>
      <pc:sldChg chg="addSp modSp mod">
        <pc:chgData name="Rosa Maria Sanz Delgado De Molina" userId="7574b3c8-f6dd-4c2b-897b-6e4c417c21de" providerId="ADAL" clId="{2FF83CEE-F793-4F0D-87A0-EA40F213CC7E}" dt="2023-11-24T11:23:00.949" v="21" actId="114"/>
        <pc:sldMkLst>
          <pc:docMk/>
          <pc:sldMk cId="1685359486" sldId="294"/>
        </pc:sldMkLst>
        <pc:spChg chg="add mod">
          <ac:chgData name="Rosa Maria Sanz Delgado De Molina" userId="7574b3c8-f6dd-4c2b-897b-6e4c417c21de" providerId="ADAL" clId="{2FF83CEE-F793-4F0D-87A0-EA40F213CC7E}" dt="2023-11-24T11:22:54.709" v="20" actId="14100"/>
          <ac:spMkLst>
            <pc:docMk/>
            <pc:sldMk cId="1685359486" sldId="294"/>
            <ac:spMk id="4" creationId="{B0589672-2C3B-4FD3-BA78-6D9525F40129}"/>
          </ac:spMkLst>
        </pc:spChg>
        <pc:spChg chg="mod">
          <ac:chgData name="Rosa Maria Sanz Delgado De Molina" userId="7574b3c8-f6dd-4c2b-897b-6e4c417c21de" providerId="ADAL" clId="{2FF83CEE-F793-4F0D-87A0-EA40F213CC7E}" dt="2023-11-24T11:23:00.949" v="21" actId="114"/>
          <ac:spMkLst>
            <pc:docMk/>
            <pc:sldMk cId="1685359486" sldId="294"/>
            <ac:spMk id="18" creationId="{C6680A42-C48E-9322-1E17-D987EE8D2667}"/>
          </ac:spMkLst>
        </pc:spChg>
        <pc:picChg chg="mod">
          <ac:chgData name="Rosa Maria Sanz Delgado De Molina" userId="7574b3c8-f6dd-4c2b-897b-6e4c417c21de" providerId="ADAL" clId="{2FF83CEE-F793-4F0D-87A0-EA40F213CC7E}" dt="2023-11-24T11:22:27.808" v="9" actId="1076"/>
          <ac:picMkLst>
            <pc:docMk/>
            <pc:sldMk cId="1685359486" sldId="294"/>
            <ac:picMk id="3074" creationId="{BFA3C69E-0701-EC40-B947-AB6FE8D1DB9E}"/>
          </ac:picMkLst>
        </pc:picChg>
      </pc:sldChg>
      <pc:sldChg chg="modNotesTx">
        <pc:chgData name="Rosa Maria Sanz Delgado De Molina" userId="7574b3c8-f6dd-4c2b-897b-6e4c417c21de" providerId="ADAL" clId="{2FF83CEE-F793-4F0D-87A0-EA40F213CC7E}" dt="2023-11-24T11:23:48.054" v="25"/>
        <pc:sldMkLst>
          <pc:docMk/>
          <pc:sldMk cId="607486295" sldId="2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215DB-85DE-45B6-B4FD-37A128864694}" type="datetimeFigureOut">
              <a:rPr lang="en-US" smtClean="0"/>
              <a:t>11/27/2023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FB306E-FB07-4F21-94D5-AFAB49FF25F4}" type="slidenum">
              <a:rPr lang="en-US" smtClean="0"/>
              <a:t>‹#›</a:t>
            </a:fld>
            <a:endParaRPr lang="en-US" dirty="0"/>
          </a:p>
        </p:txBody>
      </p:sp>
    </p:spTree>
    <p:extLst>
      <p:ext uri="{BB962C8B-B14F-4D97-AF65-F5344CB8AC3E}">
        <p14:creationId xmlns:p14="http://schemas.microsoft.com/office/powerpoint/2010/main" val="309324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faith4rights.iclrs.org/courses/module-7-incitement-to-hatred/lesson/module-7-learning-path-2-threshold-tes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GsC6rLGSRm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session uses the #Faith4Rights toolkit, specifically module 7. This peer-to-peer learning module emphasizes discussion and participant interaction.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module focuses on free speech, hate speech and incitement to violence or discrimination.</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1</a:t>
            </a:fld>
            <a:endParaRPr lang="en-US" dirty="0"/>
          </a:p>
        </p:txBody>
      </p:sp>
    </p:spTree>
    <p:extLst>
      <p:ext uri="{BB962C8B-B14F-4D97-AF65-F5344CB8AC3E}">
        <p14:creationId xmlns:p14="http://schemas.microsoft.com/office/powerpoint/2010/main" val="3791708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mj-lt"/>
              <a:buAutoNum type="romanLcParenBoth"/>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Step-by-Step Instructions (PPT slide 12)</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Supply each participant with a print of the Handout – Rabat Summary.</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Distribute the Handout – Threshold Scenario to the participants.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Present the questions in the handout to the participants.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Participants should be encouraged to consider the multi-faceted aspects of speech and to carefully word their speech to minimize misunderstanding.</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In addition, they should consider how to respond to the speech of others to avoid incitement.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spcAft>
                <a:spcPts val="5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mj-lt"/>
              <a:buAutoNum type="romanLcParenBoth"/>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Scenario: "Christian Pastor in Sierra Leone Blames Muslims"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 popular Nigerian Christian pastor was arrested in Sierra Leone for a sermon that incited hatred for Muslims. The pastor told his large Evangelical congregation that Islam is "a violent religion of lies and deceit" and claimed that Muslims are responsible for "every terrorist act in the history of the world."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Video recordings of his sermon were posted online and quickly went viral. Both Muslim and Christian communities in Sierra Leone condemned the pastor's comments. The head of Sierra Leone's criminal investigations department replied that citizens of Sierra Leone are tolerant of other religions and live peaceably. "No one wants that disrupted," he explained.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Although Sierra Leone has no specific anti-hate speech laws, incitement is prohibited under the common law. During the investigations, all six branches of the pastor's church were shut down. A director of a local civil rights group spoke out, claiming that a person's right to worship should not be limited and that the government should not shut down the church just because of hateful comments made by one person.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 Muslim member of an inter-faith council urged his followers to forgive the pastor and extend peace to their Christian neighbors. Some people on social media have demanded that the pastor apologize while others have insisted he be deported back to Nigeria.</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p>
          <a:p>
            <a:pPr marL="540385" algn="just">
              <a:lnSpc>
                <a:spcPct val="107000"/>
              </a:lnSpc>
              <a:spcAft>
                <a:spcPts val="5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(iv) 	Questions: </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How should situations of "borderline hate speech" be addressed?</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What "counter-speech" can faith actors produce and promote based on faith traditions?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What obstacles may limit the role of faith actors in countering hate speech?</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What risks are involved in facing these situations, and how could these risks be mitigated?</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How should faith leaders react when facing a situation of incitement to hatred?</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Do public authorities welcome civil society or faith-based initiatives in this respect?</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10</a:t>
            </a:fld>
            <a:endParaRPr lang="en-US" dirty="0"/>
          </a:p>
        </p:txBody>
      </p:sp>
    </p:spTree>
    <p:extLst>
      <p:ext uri="{BB962C8B-B14F-4D97-AF65-F5344CB8AC3E}">
        <p14:creationId xmlns:p14="http://schemas.microsoft.com/office/powerpoint/2010/main" val="1497060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spcAft>
                <a:spcPts val="500"/>
              </a:spcAft>
              <a:buFont typeface="+mj-lt"/>
              <a:buNone/>
            </a:pPr>
            <a:r>
              <a:rPr lang="en-US" sz="1800" b="1" dirty="0">
                <a:effectLst/>
                <a:latin typeface="Calibri" panose="020F0502020204030204" pitchFamily="34" charset="0"/>
                <a:ea typeface="Times New Roman" panose="02020603050405020304" pitchFamily="18" charset="0"/>
                <a:cs typeface="Calibri" panose="020F0502020204030204" pitchFamily="34" charset="0"/>
              </a:rPr>
              <a:t>Overview</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activity is taken from the </a:t>
            </a:r>
            <a:r>
              <a:rPr lang="en-US" sz="1800" u="none" strike="noStrike"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BYU/ICLRS website dedicated to the Faith for Rights Framework</a:t>
            </a: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 They have several excellent exercises that can be added to the training.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Participants analyze the multi-faceted effects of speech by using a six-part Threshold Test. This dynamic exercise allows participants to identify speech elements to avoid incitement to anger in future situations.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The goal of this activity is for participants to identify and apply the elements of the Threshold Test.</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11</a:t>
            </a:fld>
            <a:endParaRPr lang="en-US" dirty="0"/>
          </a:p>
        </p:txBody>
      </p:sp>
    </p:spTree>
    <p:extLst>
      <p:ext uri="{BB962C8B-B14F-4D97-AF65-F5344CB8AC3E}">
        <p14:creationId xmlns:p14="http://schemas.microsoft.com/office/powerpoint/2010/main" val="3851726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spcAft>
                <a:spcPts val="500"/>
              </a:spcAft>
              <a:buFont typeface="+mj-lt"/>
              <a:buNone/>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Step-by-Step Instructions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Supply each participant with a print of the Handout – Rabat Summary.</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Distribute the Handout – Threshold Scenario to the participants.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Present the questions in the handout to the participants.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Participants should be encouraged to consider the multi-faceted aspects of speech and to carefully word their speech to minimize misunderstanding.</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In addition, they should consider how to respond to the speech of others to avoid incitement.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180340" indent="-180340" algn="just">
              <a:spcAft>
                <a:spcPts val="5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just">
              <a:lnSpc>
                <a:spcPct val="107000"/>
              </a:lnSpc>
              <a:spcAft>
                <a:spcPts val="500"/>
              </a:spcAft>
              <a:buFont typeface="+mj-lt"/>
              <a:buNone/>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Scenario: "Christian Pastor in Sierra Leone Blames Muslims"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 popular Nigerian Christian pastor was arrested in Sierra Leone for a sermon that incited hatred for Muslims. The pastor told his large Evangelical congregation that Islam is "a violent religion of lies and deceit" and claimed that Muslims are responsible for "every terrorist act in the history of the world."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Video recordings of his sermon were posted online and quickly went viral. Both Muslim and Christian communities in Sierra Leone condemned the pastor's comments. The head of Sierra Leone's criminal investigations department replied that citizens of Sierra Leone are tolerant of other religions and live peaceably. "No one wants that disrupted," he explained.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Although Sierra Leone has no specific anti-hate speech laws, incitement is prohibited under the common law. During the investigations, all six branches of the pastor's church were shut down. A director of a local civil rights group spoke out, claiming that a person's right to worship should not be limited and that the government should not shut down the church just because of hateful comments made by one person.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 Muslim member of an inter-faith council urged his followers to forgive the pastor and extend peace to their Christian neighbors. Some people on social media have demanded that the pastor apologize while others have insisted he be deported back to Nigeria.</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sz="1800" b="1"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b="1" dirty="0">
                <a:effectLst/>
                <a:latin typeface="Calibri" panose="020F0502020204030204" pitchFamily="34" charset="0"/>
                <a:ea typeface="Times New Roman" panose="02020603050405020304" pitchFamily="18" charset="0"/>
                <a:cs typeface="Calibri" panose="020F0502020204030204" pitchFamily="34" charset="0"/>
              </a:rPr>
              <a:t>Questions: </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How should situations of "borderline hate speech" be addressed?</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What "counter-speech" can faith actors produce and promote based on faith traditions?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What obstacles may limit the role of faith actors in countering hate speech?</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What risks are involved in facing these situations, and how could these risks be mitigated?</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How should faith leaders react when facing a situation of incitement to hatred?</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Do public authorities welcome civil society or faith-based initiatives in this respect?</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12</a:t>
            </a:fld>
            <a:endParaRPr lang="en-US" dirty="0"/>
          </a:p>
        </p:txBody>
      </p:sp>
    </p:spTree>
    <p:extLst>
      <p:ext uri="{BB962C8B-B14F-4D97-AF65-F5344CB8AC3E}">
        <p14:creationId xmlns:p14="http://schemas.microsoft.com/office/powerpoint/2010/main" val="3381093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It would be useful to refer participants to the full commitment, and read it out. The point of this slide is to provide background to the participants and provide an anchor for the discussions in this session. </a:t>
            </a:r>
          </a:p>
          <a:p>
            <a:endParaRPr lang="en-US" baseline="0" dirty="0"/>
          </a:p>
          <a:p>
            <a:r>
              <a:rPr lang="en-US" baseline="0" dirty="0"/>
              <a:t>Reading aloud the commitment </a:t>
            </a:r>
            <a:r>
              <a:rPr lang="en-GB" dirty="0"/>
              <a:t>at the outset ensures that all participants focus their minds on it. Take the first 5m of the session to read the commitment, and emphasis the role that religious leaders have in this commitment. Some religious leaders may themselves incite others to hatred against followers of other religions or atheists in their own attempt to preach their own religion. This may also interact with political populism, so that some politicians may manipulate religious discourse to suit their own agenda. As such, religion has the potential to be used as a tool to harm rather than as a force for good.</a:t>
            </a:r>
          </a:p>
          <a:p>
            <a:endParaRPr lang="en-GB" baseline="0" dirty="0"/>
          </a:p>
          <a:p>
            <a:endParaRPr lang="en-GB" baseline="0" dirty="0"/>
          </a:p>
          <a:p>
            <a:r>
              <a:rPr lang="en-GB" baseline="0" dirty="0"/>
              <a:t>Once the whole commitment has been read out, with the emphasis on the key terms in it, take 10m to take on the Tweeting exercise which is found in the peer-to-peer learning exercises in module 7. Participants are asked to summarise the commitment in less than 140 characters. This will help the participants to de-construct and understand the commitment. Participants should be encouraged to tailor the summary to their own community. It may be useful to frame the question in terms such as “</a:t>
            </a:r>
            <a:r>
              <a:rPr lang="en-GB" b="1" baseline="0" dirty="0"/>
              <a:t>how can the main points of this commitment be put simply, in a clear and concise way that people in your community would understand?”. </a:t>
            </a:r>
            <a:r>
              <a:rPr lang="en-GB" b="0" baseline="0" dirty="0"/>
              <a:t>This can be done with small groups of 3-4.</a:t>
            </a:r>
            <a:endParaRPr lang="en-US" b="1" baseline="0" dirty="0"/>
          </a:p>
        </p:txBody>
      </p:sp>
      <p:sp>
        <p:nvSpPr>
          <p:cNvPr id="4" name="Slide Number Placeholder 3"/>
          <p:cNvSpPr>
            <a:spLocks noGrp="1"/>
          </p:cNvSpPr>
          <p:nvPr>
            <p:ph type="sldNum" sz="quarter" idx="10"/>
          </p:nvPr>
        </p:nvSpPr>
        <p:spPr/>
        <p:txBody>
          <a:bodyPr/>
          <a:lstStyle/>
          <a:p>
            <a:fld id="{FF0684D0-CFE5-4AAF-8D7D-9C7DFEA838F8}" type="slidenum">
              <a:rPr lang="en-US" smtClean="0"/>
              <a:t>2</a:t>
            </a:fld>
            <a:endParaRPr lang="en-US" dirty="0"/>
          </a:p>
        </p:txBody>
      </p:sp>
    </p:spTree>
    <p:extLst>
      <p:ext uri="{BB962C8B-B14F-4D97-AF65-F5344CB8AC3E}">
        <p14:creationId xmlns:p14="http://schemas.microsoft.com/office/powerpoint/2010/main" val="3188696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Once the whole commitment has been read out, with the emphasis on the key terms in it, take 10 minutes to take on the Tweeting exercise, which is found in the peer-to-peer learning exercises in module 7.</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exercise is intended to de-construct and re-construct the commitment to reenergize the discussions.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It may be useful to frame the question in terms such as, "</a:t>
            </a:r>
            <a:r>
              <a:rPr lang="en-US" sz="1800" i="1" u="none" strike="noStrike" dirty="0">
                <a:effectLst/>
                <a:latin typeface="Calibri" panose="020F0502020204030204" pitchFamily="34" charset="0"/>
                <a:ea typeface="Times New Roman" panose="02020603050405020304" pitchFamily="18" charset="0"/>
                <a:cs typeface="Calibri" panose="020F0502020204030204" pitchFamily="34" charset="0"/>
              </a:rPr>
              <a:t>how can the main points of this commitment be put simply, in a clear and concise way that people in your community would understand?</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a:t>
            </a:r>
            <a:r>
              <a:rPr lang="en-US" sz="1800" b="1" u="none" strike="noStrike" dirty="0">
                <a:effectLst/>
                <a:latin typeface="Calibri" panose="020F0502020204030204" pitchFamily="34" charset="0"/>
                <a:ea typeface="Times New Roman" panose="02020603050405020304" pitchFamily="18" charset="0"/>
                <a:cs typeface="Calibri" panose="020F0502020204030204" pitchFamily="34" charset="0"/>
              </a:rPr>
              <a:t> </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can be done with small groups of 3-4.</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a:effectLst/>
                <a:latin typeface="Calibri" panose="020F0502020204030204" pitchFamily="34" charset="0"/>
                <a:ea typeface="Times New Roman" panose="02020603050405020304" pitchFamily="18" charset="0"/>
                <a:cs typeface="Calibri" panose="020F0502020204030204" pitchFamily="34" charset="0"/>
              </a:rPr>
              <a:t>One possible result could be as follows: "We commit to publicly denounce all instances of advocacy of hatred that incites violence in the name of religion or belief".</a:t>
            </a:r>
            <a:endParaRPr lang="en-GB" sz="1800" u="none" strike="noStrike">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FB306E-FB07-4F21-94D5-AFAB49FF25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376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module from the #F4R toolkit builds primarily on the right in Article 20(2) of the International Covenant on Civil and Political Rights. The fundamental principle of non-discrimination that underlies the human rights system requires outlawing any incitement to violence.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Sadly, we have seen the effects of such incitement all too often.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However, Article 20 (2) of the ICCPR is an exception to the right to freedom of expression, as written on slide 4. Clarify to the participants that in most situations, people have the right to freedom of expression. However, like freedom of religion or belief, this right can be limited in exceptional circumstances. Incitement to hatred is one of them. </a:t>
            </a:r>
          </a:p>
          <a:p>
            <a:pPr marL="342900" marR="0" lvl="0" indent="-342900" algn="just" defTabSz="914400" rtl="0" eaLnBrk="1" fontAlgn="auto" latinLnBrk="0" hangingPunct="1">
              <a:lnSpc>
                <a:spcPct val="100000"/>
              </a:lnSpc>
              <a:spcBef>
                <a:spcPts val="0"/>
              </a:spcBef>
              <a:spcAft>
                <a:spcPts val="500"/>
              </a:spcAft>
              <a:buClrTx/>
              <a:buSzTx/>
              <a:buFont typeface="Symbol" panose="05050102010706020507" pitchFamily="18" charset="2"/>
              <a:buChar char=""/>
              <a:tabLst/>
              <a:defRP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In the next few slides, examine human rights and link this commitment to those human rights. It would be useful to make those links explicit with each slide on how this relates to the commitment to counter incitement to violence.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just">
              <a:spcAft>
                <a:spcPts val="500"/>
              </a:spcAft>
              <a:buFont typeface="Symbol" panose="05050102010706020507" pitchFamily="18" charset="2"/>
              <a:buNone/>
            </a:pP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4</a:t>
            </a:fld>
            <a:endParaRPr lang="en-US" dirty="0"/>
          </a:p>
        </p:txBody>
      </p:sp>
    </p:spTree>
    <p:extLst>
      <p:ext uri="{BB962C8B-B14F-4D97-AF65-F5344CB8AC3E}">
        <p14:creationId xmlns:p14="http://schemas.microsoft.com/office/powerpoint/2010/main" val="888511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On this slide, emphasize how incitement to violence has been prohibited as part of international human rights law by the International Covenant on Civil and Political Rights.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Also emphasize that States that are party to the ICCPR must implement this article in their legislation.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The prohibition by law does not necessarily means by criminal law. However the state must prohibit this type of incitement to hatred.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5</a:t>
            </a:fld>
            <a:endParaRPr lang="en-US" dirty="0"/>
          </a:p>
        </p:txBody>
      </p:sp>
    </p:spTree>
    <p:extLst>
      <p:ext uri="{BB962C8B-B14F-4D97-AF65-F5344CB8AC3E}">
        <p14:creationId xmlns:p14="http://schemas.microsoft.com/office/powerpoint/2010/main" val="4176179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While it is important to curb hate speech, law is a blunt instrument to limit freedom of expression. In some cases, States can use these laws to prosecute critics of the government or members of minority religious groups. Therefore, it is very important that each case is analyzed carefully. </a:t>
            </a:r>
          </a:p>
          <a:p>
            <a:pPr marL="0" lvl="0" indent="0" algn="just">
              <a:spcAft>
                <a:spcPts val="500"/>
              </a:spcAft>
              <a:buFont typeface="Symbol" panose="05050102010706020507" pitchFamily="18" charset="2"/>
              <a:buNone/>
            </a:pP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Arial" panose="020B0604020202020204" pitchFamily="34" charset="0"/>
              </a:rPr>
              <a:t>Demarking the line where speech crosses over from undesirable to incitement to violence, hatred or discrimination is not easy. The Rabat Plan of Action of 2012 provides 6 key factors that can be used to assess whether speech should be treated as hate speech and prohibited by Article 20, paragraph 2 of the International Covenant on Civil and Political Rights.</a:t>
            </a:r>
          </a:p>
          <a:p>
            <a:pPr marL="0" lvl="0" indent="0" algn="just">
              <a:spcAft>
                <a:spcPts val="500"/>
              </a:spcAft>
              <a:buFont typeface="Symbol" panose="05050102010706020507" pitchFamily="18" charset="2"/>
              <a:buNone/>
            </a:pP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threshold test has been used by national authorities in Tunisia and Morocco, and has been referred to by the European Court of Human Rights in its judgments. It is a useful tool to determine what speech would constitute a criminal offence.</a:t>
            </a:r>
          </a:p>
          <a:p>
            <a:pPr marL="342900" lvl="0" indent="-342900" algn="just">
              <a:spcAft>
                <a:spcPts val="500"/>
              </a:spcAft>
              <a:buFont typeface="Symbol" panose="05050102010706020507" pitchFamily="18" charset="2"/>
              <a:buChar char=""/>
            </a:pP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Arial" panose="020B0604020202020204" pitchFamily="34" charset="0"/>
              </a:rPr>
              <a:t>Further expansion on each of these 6 factors can be found in the Handout - Rabat Summary. Share the handout with the participants and in smaller groups, or with the larger group, analyze if these elements are fit for purpose to decide whether an incident can be considered incitement to hatred or not. </a:t>
            </a: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Spend the remaining time for this step discussing the elements of the Rabat Plan of Action.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6</a:t>
            </a:fld>
            <a:endParaRPr lang="en-US" dirty="0"/>
          </a:p>
        </p:txBody>
      </p:sp>
    </p:spTree>
    <p:extLst>
      <p:ext uri="{BB962C8B-B14F-4D97-AF65-F5344CB8AC3E}">
        <p14:creationId xmlns:p14="http://schemas.microsoft.com/office/powerpoint/2010/main" val="1023749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activity should be done with the whole group. Here, participants are encouraged to discuss their own personal experiences in upholding this commitment. It is useful for participants to see how these issues can be tackled in different ways.</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Times New Roman" panose="02020603050405020304" pitchFamily="18" charset="0"/>
              </a:rPr>
              <a:t>Begin the discussion by playing this video: https://www.youtube.com/watch?v=-dG5DqqHgUI&amp;t=5s</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Times New Roman" panose="02020603050405020304" pitchFamily="18" charset="0"/>
              </a:rPr>
              <a:t>Now it is the participants’ turn to share their own stories on combating hate speech. Start asking the question that is on the slide:</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Have you suffered any discrimination or hostility because of your religion or belief?</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If so, how did you react to it?</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Have religious or belief communities supported you through this hardship?</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7</a:t>
            </a:fld>
            <a:endParaRPr lang="en-US" dirty="0"/>
          </a:p>
        </p:txBody>
      </p:sp>
    </p:spTree>
    <p:extLst>
      <p:ext uri="{BB962C8B-B14F-4D97-AF65-F5344CB8AC3E}">
        <p14:creationId xmlns:p14="http://schemas.microsoft.com/office/powerpoint/2010/main" val="2530521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mj-lt"/>
              <a:buAutoNum type="romanLcParenBoth"/>
            </a:pPr>
            <a:r>
              <a:rPr lang="en-US" sz="1200" b="1" dirty="0">
                <a:effectLst/>
                <a:latin typeface="Calibri" panose="020F0502020204030204" pitchFamily="34" charset="0"/>
                <a:ea typeface="Times New Roman" panose="02020603050405020304" pitchFamily="18" charset="0"/>
                <a:cs typeface="Calibri" panose="020F0502020204030204" pitchFamily="34" charset="0"/>
              </a:rPr>
              <a:t>Adding faith quotes (15 minutes)</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Times New Roman" panose="02020603050405020304" pitchFamily="18" charset="0"/>
              </a:rPr>
              <a:t>Distribute the related Handout.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Times New Roman" panose="02020603050405020304" pitchFamily="18" charset="0"/>
              </a:rPr>
              <a:t>We recommend dividing the participants into small groups (ca. 4-5 people) so everyone can feel safe contributing to the discussion.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Times New Roman" panose="02020603050405020304" pitchFamily="18" charset="0"/>
              </a:rPr>
              <a:t>Ask participants to think about their own religious or non-religious traditions and whether they are aware of any quotes that they are aware of that are related to the commitment in question.</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Times New Roman" panose="02020603050405020304" pitchFamily="18" charset="0"/>
              </a:rPr>
              <a:t>Start with the quote provided in the slide: "Whatever words we utter should be chosen with care for people will hear them and be influenced by them for good or ill." (Buddha)</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Times New Roman" panose="02020603050405020304" pitchFamily="18" charset="0"/>
              </a:rPr>
              <a:t>Other quotes that can be referred to are: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"Repay injury with justice and kindness with kindness." (Confucius)</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"What is hateful to you, don't do to your friend." (Talmud, Shabat, 31, a)</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"Therefore all things whatsoever ye would that men should do to you, do ye even so to them: for this is the law and the prophets." (Matthew 7:12)</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gn="just">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"Ascribe not to any soul that which thou wouldst not have ascribed to thee, and say not that which thou doest not." (Baha'u'llah)</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lvl="0" indent="-342900" algn="just">
              <a:lnSpc>
                <a:spcPct val="107000"/>
              </a:lnSpc>
              <a:spcAft>
                <a:spcPts val="500"/>
              </a:spcAft>
              <a:buFont typeface="+mj-lt"/>
              <a:buAutoNum type="romanLcParenBoth"/>
            </a:pPr>
            <a:r>
              <a:rPr lang="en-US" sz="1200" b="1" dirty="0">
                <a:effectLst/>
                <a:latin typeface="Calibri" panose="020F0502020204030204" pitchFamily="34" charset="0"/>
                <a:ea typeface="Times New Roman" panose="02020603050405020304" pitchFamily="18" charset="0"/>
                <a:cs typeface="Calibri" panose="020F0502020204030204" pitchFamily="34" charset="0"/>
              </a:rPr>
              <a:t>Sharing with the larger group (5 minutes)</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from each group to share their quotes and briefly explain why they chose them.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Write down the quotes on a poster board or flip chart so everyone can see them.</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8</a:t>
            </a:fld>
            <a:endParaRPr lang="en-US" dirty="0"/>
          </a:p>
        </p:txBody>
      </p:sp>
    </p:spTree>
    <p:extLst>
      <p:ext uri="{BB962C8B-B14F-4D97-AF65-F5344CB8AC3E}">
        <p14:creationId xmlns:p14="http://schemas.microsoft.com/office/powerpoint/2010/main" val="1682677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This activity specifically explores the role of counter-speech. Religious and belief actors can address hate speech without necessarily using the law to do so. </a:t>
            </a:r>
          </a:p>
          <a:p>
            <a:pPr marL="0" lvl="0" indent="0" algn="just">
              <a:spcAft>
                <a:spcPts val="500"/>
              </a:spcAft>
              <a:buFont typeface="Symbol" panose="05050102010706020507" pitchFamily="18" charset="2"/>
              <a:buNone/>
            </a:pP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First, watch the </a:t>
            </a:r>
            <a:r>
              <a:rPr lang="en-US" sz="1800" u="none" strike="noStrike"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video</a:t>
            </a:r>
            <a:r>
              <a:rPr lang="en-US"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 from Nadine Strossen on counter-speech on slide 9. Remember to use the closed captions tools for better accessibility: https://www.youtube.com/watch?v=GsC6rLGSRm8 </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FB306E-FB07-4F21-94D5-AFAB49FF25F4}" type="slidenum">
              <a:rPr lang="en-US" smtClean="0"/>
              <a:t>9</a:t>
            </a:fld>
            <a:endParaRPr lang="en-US" dirty="0"/>
          </a:p>
        </p:txBody>
      </p:sp>
    </p:spTree>
    <p:extLst>
      <p:ext uri="{BB962C8B-B14F-4D97-AF65-F5344CB8AC3E}">
        <p14:creationId xmlns:p14="http://schemas.microsoft.com/office/powerpoint/2010/main" val="573215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96DFF08F-DC6B-4601-B491-B0F83F6DD2DA}" type="datetimeFigureOut">
              <a:rPr lang="en-US" dirty="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869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DFF08F-DC6B-4601-B491-B0F83F6DD2DA}" type="datetimeFigureOut">
              <a:rPr lang="en-US" dirty="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95108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DFF08F-DC6B-4601-B491-B0F83F6DD2DA}" type="datetimeFigureOut">
              <a:rPr lang="en-US" dirty="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15799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260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581377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00300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571937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904650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2288129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329548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8B8113-0310-4FA9-A419-1B397DCC8FB8}" type="slidenum">
              <a:rPr lang="en-US" smtClean="0"/>
              <a:t>‹#›</a:t>
            </a:fld>
            <a:endParaRPr lang="en-US" dirty="0"/>
          </a:p>
        </p:txBody>
      </p:sp>
    </p:spTree>
    <p:extLst>
      <p:ext uri="{BB962C8B-B14F-4D97-AF65-F5344CB8AC3E}">
        <p14:creationId xmlns:p14="http://schemas.microsoft.com/office/powerpoint/2010/main" val="4009303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2CEF3B-A037-46D0-B02C-1428F07E9383}" type="datetimeFigureOut">
              <a:rPr lang="en-US" dirty="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E482DC-2269-4F26-9D2A-7E44B1A4CD85}" type="slidenum">
              <a:rPr lang="en-US" dirty="0"/>
              <a:t>‹#›</a:t>
            </a:fld>
            <a:endParaRPr lang="en-US" dirty="0"/>
          </a:p>
        </p:txBody>
      </p:sp>
    </p:spTree>
    <p:extLst>
      <p:ext uri="{BB962C8B-B14F-4D97-AF65-F5344CB8AC3E}">
        <p14:creationId xmlns:p14="http://schemas.microsoft.com/office/powerpoint/2010/main" val="16674290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4185033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1130395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4152169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7962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DFF08F-DC6B-4601-B491-B0F83F6DD2DA}" type="datetimeFigureOut">
              <a:rPr lang="en-US" dirty="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935390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DFF08F-DC6B-4601-B491-B0F83F6DD2DA}" type="datetimeFigureOut">
              <a:rPr lang="en-US" dirty="0"/>
              <a:t>11/27/2023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90960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DFF08F-DC6B-4601-B491-B0F83F6DD2DA}" type="datetimeFigureOut">
              <a:rPr lang="en-US" dirty="0"/>
              <a:t>11/27/2023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10467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6DFF08F-DC6B-4601-B491-B0F83F6DD2DA}" type="datetimeFigureOut">
              <a:rPr lang="en-US" dirty="0"/>
              <a:pPr/>
              <a:t>11/27/2023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171146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6DFF08F-DC6B-4601-B491-B0F83F6DD2DA}" type="datetimeFigureOut">
              <a:rPr lang="en-US" dirty="0"/>
              <a:pPr/>
              <a:t>11/27/2023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780711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90187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6DFF08F-DC6B-4601-B491-B0F83F6DD2DA}" type="datetimeFigureOut">
              <a:rPr lang="en-US" dirty="0"/>
              <a:pPr/>
              <a:t>11/27/2023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58606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403D549-3BCA-49C4-BDD4-0CA2214140C4}" type="datetimeFigureOut">
              <a:rPr lang="en-US" smtClean="0"/>
              <a:t>11/27/2023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8B8113-0310-4FA9-A419-1B397DCC8FB8}"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996001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video" Target="https://www.youtube.com/embed/-dG5DqqHgUI?feature=oembed" TargetMode="Externa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GsC6rLGSRm8?feature=oembed" TargetMode="Externa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Module 7</a:t>
            </a:r>
            <a:r>
              <a:rPr kumimoji="0" lang="en-US" sz="8000" b="0" i="0" u="none" strike="noStrike" kern="1200" cap="none" spc="-50" normalizeH="0" baseline="0" noProof="0" dirty="0">
                <a:ln>
                  <a:noFill/>
                </a:ln>
                <a:solidFill>
                  <a:prstClr val="black">
                    <a:lumMod val="85000"/>
                    <a:lumOff val="15000"/>
                  </a:prstClr>
                </a:solidFill>
                <a:effectLst/>
                <a:uLnTx/>
                <a:uFillTx/>
                <a:latin typeface="Calibri Light" panose="020F0302020204030204"/>
                <a:ea typeface="+mj-ea"/>
                <a:cs typeface="+mj-cs"/>
              </a:rPr>
              <a:t> of the #Faith4Rights toolkit</a:t>
            </a:r>
            <a:r>
              <a:rPr lang="en-US" dirty="0"/>
              <a:t> </a:t>
            </a:r>
          </a:p>
        </p:txBody>
      </p:sp>
      <p:sp>
        <p:nvSpPr>
          <p:cNvPr id="3" name="Subtitle 2"/>
          <p:cNvSpPr>
            <a:spLocks noGrp="1"/>
          </p:cNvSpPr>
          <p:nvPr>
            <p:ph type="subTitle" idx="1"/>
          </p:nvPr>
        </p:nvSpPr>
        <p:spPr/>
        <p:txBody>
          <a:bodyPr vert="horz" lIns="91440" tIns="45720" rIns="91440" bIns="45720" rtlCol="0" anchor="t">
            <a:normAutofit/>
          </a:bodyPr>
          <a:lstStyle/>
          <a:p>
            <a:r>
              <a:rPr lang="en-US" sz="3600" dirty="0"/>
              <a:t>COUNTERING Incitement to hatred</a:t>
            </a:r>
            <a:endParaRPr lang="en-US" sz="3600" dirty="0">
              <a:ea typeface="Calibri Light"/>
              <a:cs typeface="Calibri Light"/>
            </a:endParaRPr>
          </a:p>
        </p:txBody>
      </p:sp>
    </p:spTree>
    <p:extLst>
      <p:ext uri="{BB962C8B-B14F-4D97-AF65-F5344CB8AC3E}">
        <p14:creationId xmlns:p14="http://schemas.microsoft.com/office/powerpoint/2010/main" val="814526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E4F55C-063D-D075-6DDB-038D86C93E38}"/>
              </a:ext>
            </a:extLst>
          </p:cNvPr>
          <p:cNvSpPr>
            <a:spLocks noGrp="1"/>
          </p:cNvSpPr>
          <p:nvPr>
            <p:ph type="title"/>
          </p:nvPr>
        </p:nvSpPr>
        <p:spPr/>
        <p:txBody>
          <a:bodyPr>
            <a:normAutofit/>
          </a:bodyPr>
          <a:lstStyle/>
          <a:p>
            <a:r>
              <a:rPr lang="en-GB" sz="4800" b="1" dirty="0">
                <a:solidFill>
                  <a:srgbClr val="0070C0"/>
                </a:solidFill>
                <a:cs typeface="Calibri Light"/>
              </a:rPr>
              <a:t>Peer-to-Peer Exercise:</a:t>
            </a:r>
            <a:br>
              <a:rPr lang="en-GB" sz="4800" dirty="0">
                <a:cs typeface="Calibri Light"/>
              </a:rPr>
            </a:br>
            <a:r>
              <a:rPr lang="en-GB" sz="4000" dirty="0">
                <a:cs typeface="Calibri Light"/>
              </a:rPr>
              <a:t>Exploring</a:t>
            </a:r>
            <a:endParaRPr lang="en-US" dirty="0"/>
          </a:p>
        </p:txBody>
      </p:sp>
      <p:sp>
        <p:nvSpPr>
          <p:cNvPr id="5" name="Content Placeholder 2">
            <a:extLst>
              <a:ext uri="{FF2B5EF4-FFF2-40B4-BE49-F238E27FC236}">
                <a16:creationId xmlns:a16="http://schemas.microsoft.com/office/drawing/2014/main" id="{8ADB5579-DA1E-CB48-F7B8-44DA2C8DFF6F}"/>
              </a:ext>
            </a:extLst>
          </p:cNvPr>
          <p:cNvSpPr>
            <a:spLocks noGrp="1"/>
          </p:cNvSpPr>
          <p:nvPr>
            <p:ph idx="1"/>
          </p:nvPr>
        </p:nvSpPr>
        <p:spPr>
          <a:xfrm>
            <a:off x="893445" y="2150963"/>
            <a:ext cx="10466070" cy="4707037"/>
          </a:xfrm>
        </p:spPr>
        <p:txBody>
          <a:bodyPr vert="horz" lIns="0" tIns="45720" rIns="0" bIns="45720" rtlCol="0" anchor="t">
            <a:normAutofit/>
          </a:bodyPr>
          <a:lstStyle/>
          <a:p>
            <a:pPr marL="200660" lvl="1" indent="0" algn="just">
              <a:lnSpc>
                <a:spcPct val="120000"/>
              </a:lnSpc>
              <a:buNone/>
            </a:pPr>
            <a:r>
              <a:rPr lang="en-GB" sz="3600" dirty="0"/>
              <a:t>“</a:t>
            </a:r>
            <a:r>
              <a:rPr lang="en-GB" sz="3600" i="1" dirty="0"/>
              <a:t>War starts in the minds and is cultivated by a reasoning fuelled by often hidden advocacy of hatred. Positive speech is also the healing tool of reconciliation and peace-building in the hearts and minds.</a:t>
            </a:r>
            <a:r>
              <a:rPr lang="en-GB" sz="3600" dirty="0"/>
              <a:t>”</a:t>
            </a:r>
            <a:endParaRPr lang="en-US" sz="3600" dirty="0">
              <a:cs typeface="Calibri"/>
            </a:endParaRPr>
          </a:p>
          <a:p>
            <a:pPr marL="200660" lvl="1" indent="0" algn="r">
              <a:lnSpc>
                <a:spcPct val="120000"/>
              </a:lnSpc>
              <a:buNone/>
            </a:pPr>
            <a:r>
              <a:rPr lang="en-GB" sz="3600" i="1" dirty="0">
                <a:cs typeface="Calibri"/>
              </a:rPr>
              <a:t>The Beirut Declaration</a:t>
            </a:r>
            <a:endParaRPr lang="en-GB" sz="3600" dirty="0">
              <a:cs typeface="Calibri"/>
            </a:endParaRPr>
          </a:p>
        </p:txBody>
      </p:sp>
    </p:spTree>
    <p:extLst>
      <p:ext uri="{BB962C8B-B14F-4D97-AF65-F5344CB8AC3E}">
        <p14:creationId xmlns:p14="http://schemas.microsoft.com/office/powerpoint/2010/main" val="66065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Peer-to-Peer Exercise:</a:t>
            </a:r>
            <a:br>
              <a:rPr lang="en-US" b="1" dirty="0">
                <a:solidFill>
                  <a:srgbClr val="0070C0"/>
                </a:solidFill>
                <a:cs typeface="Calibri Light"/>
              </a:rPr>
            </a:br>
            <a:r>
              <a:rPr lang="en-US" sz="3200" dirty="0"/>
              <a:t>Threshold Test</a:t>
            </a:r>
            <a:endParaRPr lang="en-US" sz="3200" dirty="0">
              <a:cs typeface="Calibri Light"/>
            </a:endParaRPr>
          </a:p>
        </p:txBody>
      </p:sp>
      <p:pic>
        <p:nvPicPr>
          <p:cNvPr id="1026" name="Picture 2">
            <a:extLst>
              <a:ext uri="{FF2B5EF4-FFF2-40B4-BE49-F238E27FC236}">
                <a16:creationId xmlns:a16="http://schemas.microsoft.com/office/drawing/2014/main" id="{94F82955-D8EC-BC4D-4FC2-C4475F561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908108"/>
            <a:ext cx="7639050" cy="4364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759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0233AFD-D5D6-B0C8-AC32-847883C6C68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23791" y="1196915"/>
            <a:ext cx="8063288" cy="49911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F0031F9E-BB86-5223-27E2-CFFEE4DF557F}"/>
              </a:ext>
            </a:extLst>
          </p:cNvPr>
          <p:cNvSpPr txBox="1">
            <a:spLocks/>
          </p:cNvSpPr>
          <p:nvPr/>
        </p:nvSpPr>
        <p:spPr>
          <a:xfrm>
            <a:off x="345705" y="-538472"/>
            <a:ext cx="3482199" cy="3377322"/>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3600" b="0" kern="1200" spc="-50" baseline="0">
                <a:solidFill>
                  <a:srgbClr val="FFFFFF"/>
                </a:solidFill>
                <a:latin typeface="+mj-lt"/>
                <a:ea typeface="+mj-ea"/>
                <a:cs typeface="+mj-cs"/>
              </a:defRPr>
            </a:lvl1pPr>
          </a:lstStyle>
          <a:p>
            <a:r>
              <a:rPr lang="en-GB" sz="4800" b="1" dirty="0">
                <a:solidFill>
                  <a:schemeClr val="bg1"/>
                </a:solidFill>
                <a:cs typeface="Calibri Light"/>
              </a:rPr>
              <a:t>Peer-to-Peer Exercise:</a:t>
            </a:r>
            <a:br>
              <a:rPr lang="en-GB" sz="4800" dirty="0">
                <a:solidFill>
                  <a:schemeClr val="bg1"/>
                </a:solidFill>
                <a:cs typeface="Calibri Light"/>
              </a:rPr>
            </a:br>
            <a:r>
              <a:rPr lang="en-GB" sz="4000" dirty="0">
                <a:solidFill>
                  <a:schemeClr val="bg1"/>
                </a:solidFill>
                <a:cs typeface="Calibri Light"/>
              </a:rPr>
              <a:t>Threshold Test</a:t>
            </a:r>
            <a:endParaRPr lang="en-US" dirty="0">
              <a:solidFill>
                <a:schemeClr val="bg1"/>
              </a:solidFill>
            </a:endParaRPr>
          </a:p>
        </p:txBody>
      </p:sp>
    </p:spTree>
    <p:extLst>
      <p:ext uri="{BB962C8B-B14F-4D97-AF65-F5344CB8AC3E}">
        <p14:creationId xmlns:p14="http://schemas.microsoft.com/office/powerpoint/2010/main" val="2644696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Commitment VII</a:t>
            </a:r>
          </a:p>
        </p:txBody>
      </p:sp>
      <p:sp>
        <p:nvSpPr>
          <p:cNvPr id="3" name="Content Placeholder 2"/>
          <p:cNvSpPr>
            <a:spLocks noGrp="1"/>
          </p:cNvSpPr>
          <p:nvPr>
            <p:ph idx="1"/>
          </p:nvPr>
        </p:nvSpPr>
        <p:spPr>
          <a:xfrm>
            <a:off x="1169167" y="2209122"/>
            <a:ext cx="9914626" cy="4023360"/>
          </a:xfrm>
        </p:spPr>
        <p:txBody>
          <a:bodyPr vert="horz" lIns="0" tIns="45720" rIns="0" bIns="45720" rtlCol="0" anchor="t">
            <a:normAutofit lnSpcReduction="10000"/>
          </a:bodyPr>
          <a:lstStyle/>
          <a:p>
            <a:pPr marL="0" indent="0">
              <a:lnSpc>
                <a:spcPct val="125000"/>
              </a:lnSpc>
              <a:spcBef>
                <a:spcPts val="0"/>
              </a:spcBef>
              <a:spcAft>
                <a:spcPts val="0"/>
              </a:spcAft>
              <a:buNone/>
            </a:pPr>
            <a:r>
              <a:rPr lang="en-US" sz="3600" dirty="0"/>
              <a:t>“</a:t>
            </a:r>
            <a:r>
              <a:rPr lang="en-GB" sz="3600" dirty="0"/>
              <a:t>We pledge to </a:t>
            </a:r>
            <a:r>
              <a:rPr lang="en-GB" sz="3600" b="1" dirty="0"/>
              <a:t>publicly denounce all instances of advocacy of hatred that incites to violence, discrimination or hostility, </a:t>
            </a:r>
            <a:r>
              <a:rPr lang="en-GB" sz="3600" dirty="0"/>
              <a:t>including those that lead to atrocity crimes. We bear a direct responsibility to denounce such advocacy, particularly when it is conducted in the name of religion or belief.”</a:t>
            </a:r>
            <a:endParaRPr lang="en-US" sz="3600" dirty="0">
              <a:cs typeface="Calibri" panose="020F0502020204030204"/>
            </a:endParaRPr>
          </a:p>
        </p:txBody>
      </p:sp>
    </p:spTree>
    <p:extLst>
      <p:ext uri="{BB962C8B-B14F-4D97-AF65-F5344CB8AC3E}">
        <p14:creationId xmlns:p14="http://schemas.microsoft.com/office/powerpoint/2010/main" val="4014395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TWEETING COMMITMENT VII</a:t>
            </a:r>
          </a:p>
        </p:txBody>
      </p:sp>
      <p:sp>
        <p:nvSpPr>
          <p:cNvPr id="7" name="Content Placeholder 2">
            <a:extLst>
              <a:ext uri="{FF2B5EF4-FFF2-40B4-BE49-F238E27FC236}">
                <a16:creationId xmlns:a16="http://schemas.microsoft.com/office/drawing/2014/main" id="{9E2022DD-C08E-AC18-9775-A74446CD68D5}"/>
              </a:ext>
            </a:extLst>
          </p:cNvPr>
          <p:cNvSpPr>
            <a:spLocks noGrp="1"/>
          </p:cNvSpPr>
          <p:nvPr>
            <p:ph idx="1"/>
          </p:nvPr>
        </p:nvSpPr>
        <p:spPr>
          <a:xfrm>
            <a:off x="1097280" y="1908476"/>
            <a:ext cx="10678408" cy="4023360"/>
          </a:xfrm>
        </p:spPr>
        <p:txBody>
          <a:bodyPr vert="horz" lIns="0" tIns="45720" rIns="0" bIns="45720" rtlCol="0" anchor="ctr">
            <a:normAutofit/>
          </a:bodyPr>
          <a:lstStyle/>
          <a:p>
            <a:pPr marL="200660" lvl="1" indent="0">
              <a:lnSpc>
                <a:spcPct val="150000"/>
              </a:lnSpc>
              <a:spcBef>
                <a:spcPts val="500"/>
              </a:spcBef>
              <a:spcAft>
                <a:spcPts val="500"/>
              </a:spcAft>
              <a:buNone/>
            </a:pPr>
            <a:r>
              <a:rPr lang="en-US" sz="3600" dirty="0" err="1"/>
              <a:t>Summarise</a:t>
            </a:r>
            <a:r>
              <a:rPr lang="en-US" sz="3600" dirty="0"/>
              <a:t> this commitment in less than 140 characters and decide how to articulate Commitment VII in your own words. </a:t>
            </a:r>
            <a:endParaRPr lang="en-GB" sz="3600" dirty="0">
              <a:ea typeface="Calibri" panose="020F0502020204030204"/>
              <a:cs typeface="Calibri" panose="020F0502020204030204"/>
            </a:endParaRPr>
          </a:p>
        </p:txBody>
      </p:sp>
      <p:sp>
        <p:nvSpPr>
          <p:cNvPr id="4" name="TextBox 3">
            <a:extLst>
              <a:ext uri="{FF2B5EF4-FFF2-40B4-BE49-F238E27FC236}">
                <a16:creationId xmlns:a16="http://schemas.microsoft.com/office/drawing/2014/main" id="{46EF7AB6-5182-1EAB-A54A-CAF84F6A5909}"/>
              </a:ext>
            </a:extLst>
          </p:cNvPr>
          <p:cNvSpPr txBox="1"/>
          <p:nvPr/>
        </p:nvSpPr>
        <p:spPr>
          <a:xfrm>
            <a:off x="3051544" y="3249650"/>
            <a:ext cx="61030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0398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805" y="264356"/>
            <a:ext cx="10058400" cy="1450757"/>
          </a:xfrm>
        </p:spPr>
        <p:txBody>
          <a:bodyPr>
            <a:normAutofit/>
          </a:bodyPr>
          <a:lstStyle/>
          <a:p>
            <a:r>
              <a:rPr lang="en-US" dirty="0"/>
              <a:t>Module 7 </a:t>
            </a:r>
          </a:p>
        </p:txBody>
      </p:sp>
      <p:sp>
        <p:nvSpPr>
          <p:cNvPr id="4" name="Content Placeholder 2"/>
          <p:cNvSpPr>
            <a:spLocks noGrp="1"/>
          </p:cNvSpPr>
          <p:nvPr>
            <p:ph idx="1"/>
          </p:nvPr>
        </p:nvSpPr>
        <p:spPr>
          <a:xfrm>
            <a:off x="503014" y="1964351"/>
            <a:ext cx="11181988" cy="4297417"/>
          </a:xfrm>
          <a:ln w="57150"/>
        </p:spPr>
        <p:style>
          <a:lnRef idx="2">
            <a:schemeClr val="accent2"/>
          </a:lnRef>
          <a:fillRef idx="1">
            <a:schemeClr val="lt1"/>
          </a:fillRef>
          <a:effectRef idx="0">
            <a:schemeClr val="accent2"/>
          </a:effectRef>
          <a:fontRef idx="minor">
            <a:schemeClr val="dk1"/>
          </a:fontRef>
        </p:style>
        <p:txBody>
          <a:bodyPr vert="horz" lIns="0" tIns="45720" rIns="0" bIns="45720" rtlCol="0" anchor="t">
            <a:normAutofit fontScale="92500"/>
          </a:bodyPr>
          <a:lstStyle/>
          <a:p>
            <a:pPr marL="200660" lvl="1" indent="0">
              <a:lnSpc>
                <a:spcPct val="135000"/>
              </a:lnSpc>
              <a:spcBef>
                <a:spcPts val="500"/>
              </a:spcBef>
              <a:spcAft>
                <a:spcPts val="500"/>
              </a:spcAft>
              <a:buNone/>
            </a:pPr>
            <a:r>
              <a:rPr lang="en-GB" sz="3200" b="1" dirty="0">
                <a:solidFill>
                  <a:srgbClr val="454545"/>
                </a:solidFill>
                <a:cs typeface="Calibri"/>
              </a:rPr>
              <a:t>International Covenant on Civil and Political Rights</a:t>
            </a:r>
          </a:p>
          <a:p>
            <a:pPr marL="200660" lvl="1" indent="0">
              <a:lnSpc>
                <a:spcPct val="135000"/>
              </a:lnSpc>
              <a:spcBef>
                <a:spcPts val="500"/>
              </a:spcBef>
              <a:spcAft>
                <a:spcPts val="500"/>
              </a:spcAft>
              <a:buNone/>
            </a:pPr>
            <a:r>
              <a:rPr lang="en-GB" sz="3200" b="1" dirty="0">
                <a:solidFill>
                  <a:srgbClr val="454545"/>
                </a:solidFill>
                <a:effectLst/>
                <a:cs typeface="Calibri"/>
              </a:rPr>
              <a:t>Article 19(2)</a:t>
            </a:r>
          </a:p>
          <a:p>
            <a:pPr marL="200660" lvl="1" indent="0">
              <a:lnSpc>
                <a:spcPct val="135000"/>
              </a:lnSpc>
              <a:spcBef>
                <a:spcPts val="500"/>
              </a:spcBef>
              <a:spcAft>
                <a:spcPts val="500"/>
              </a:spcAft>
              <a:buNone/>
            </a:pPr>
            <a:r>
              <a:rPr lang="en-US" sz="3200" b="0" i="0" dirty="0">
                <a:solidFill>
                  <a:srgbClr val="454545"/>
                </a:solidFill>
                <a:effectLst/>
              </a:rPr>
              <a:t>“</a:t>
            </a:r>
            <a:r>
              <a:rPr lang="en-US" sz="3200" b="0" i="1" dirty="0">
                <a:solidFill>
                  <a:srgbClr val="454545"/>
                </a:solidFill>
                <a:effectLst/>
              </a:rPr>
              <a:t>Everyone shall have the right to freedom of expression</a:t>
            </a:r>
            <a:r>
              <a:rPr lang="en-US" sz="3200" b="0" i="0" dirty="0">
                <a:solidFill>
                  <a:srgbClr val="454545"/>
                </a:solidFill>
                <a:effectLst/>
              </a:rPr>
              <a:t>; this right shall include freedom to seek, receive and impart information and ideas of all kinds, regardless of frontiers, either orally, in writing or in print, in the form of art, or through any other media of his choice”</a:t>
            </a:r>
            <a:endParaRPr lang="en-US" dirty="0"/>
          </a:p>
        </p:txBody>
      </p:sp>
    </p:spTree>
    <p:extLst>
      <p:ext uri="{BB962C8B-B14F-4D97-AF65-F5344CB8AC3E}">
        <p14:creationId xmlns:p14="http://schemas.microsoft.com/office/powerpoint/2010/main" val="2384797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805" y="264356"/>
            <a:ext cx="10058400" cy="1450757"/>
          </a:xfrm>
        </p:spPr>
        <p:txBody>
          <a:bodyPr>
            <a:normAutofit/>
          </a:bodyPr>
          <a:lstStyle/>
          <a:p>
            <a:r>
              <a:rPr lang="en-US" dirty="0"/>
              <a:t>Module 7 </a:t>
            </a:r>
          </a:p>
        </p:txBody>
      </p:sp>
      <p:sp>
        <p:nvSpPr>
          <p:cNvPr id="4" name="Content Placeholder 2"/>
          <p:cNvSpPr>
            <a:spLocks noGrp="1"/>
          </p:cNvSpPr>
          <p:nvPr>
            <p:ph idx="1"/>
          </p:nvPr>
        </p:nvSpPr>
        <p:spPr>
          <a:xfrm>
            <a:off x="1065246" y="2008133"/>
            <a:ext cx="10274851" cy="3897367"/>
          </a:xfrm>
          <a:ln w="57150"/>
        </p:spPr>
        <p:style>
          <a:lnRef idx="2">
            <a:schemeClr val="accent2"/>
          </a:lnRef>
          <a:fillRef idx="1">
            <a:schemeClr val="lt1"/>
          </a:fillRef>
          <a:effectRef idx="0">
            <a:schemeClr val="accent2"/>
          </a:effectRef>
          <a:fontRef idx="minor">
            <a:schemeClr val="dk1"/>
          </a:fontRef>
        </p:style>
        <p:txBody>
          <a:bodyPr vert="horz" lIns="0" tIns="45720" rIns="0" bIns="45720" rtlCol="0" anchor="t">
            <a:normAutofit lnSpcReduction="10000"/>
          </a:bodyPr>
          <a:lstStyle/>
          <a:p>
            <a:pPr marL="200660" lvl="1" indent="0">
              <a:lnSpc>
                <a:spcPct val="120000"/>
              </a:lnSpc>
              <a:buNone/>
            </a:pPr>
            <a:r>
              <a:rPr lang="en-GB" sz="3600" b="1" dirty="0">
                <a:solidFill>
                  <a:srgbClr val="454545"/>
                </a:solidFill>
                <a:cs typeface="Calibri"/>
              </a:rPr>
              <a:t>International Covenant on Civil and Political Rights</a:t>
            </a:r>
          </a:p>
          <a:p>
            <a:pPr marL="200660" lvl="1" indent="0">
              <a:lnSpc>
                <a:spcPct val="120000"/>
              </a:lnSpc>
              <a:buNone/>
            </a:pPr>
            <a:r>
              <a:rPr lang="en-GB" sz="3600" b="1" dirty="0">
                <a:solidFill>
                  <a:srgbClr val="454545"/>
                </a:solidFill>
                <a:effectLst/>
                <a:cs typeface="Calibri"/>
              </a:rPr>
              <a:t>Article 20(2)</a:t>
            </a:r>
          </a:p>
          <a:p>
            <a:pPr marL="200660" lvl="1" indent="0">
              <a:lnSpc>
                <a:spcPct val="150000"/>
              </a:lnSpc>
              <a:spcBef>
                <a:spcPts val="1000"/>
              </a:spcBef>
              <a:spcAft>
                <a:spcPts val="1000"/>
              </a:spcAft>
              <a:buNone/>
            </a:pPr>
            <a:r>
              <a:rPr lang="en-GB" sz="3600" b="0" i="0" dirty="0">
                <a:solidFill>
                  <a:srgbClr val="454545"/>
                </a:solidFill>
                <a:effectLst/>
              </a:rPr>
              <a:t>“Any </a:t>
            </a:r>
            <a:r>
              <a:rPr lang="en-GB" sz="3600" i="1" dirty="0">
                <a:solidFill>
                  <a:srgbClr val="454545"/>
                </a:solidFill>
                <a:effectLst/>
              </a:rPr>
              <a:t>advocacy</a:t>
            </a:r>
            <a:r>
              <a:rPr lang="en-GB" sz="3600" b="0" i="0" dirty="0">
                <a:solidFill>
                  <a:srgbClr val="454545"/>
                </a:solidFill>
                <a:effectLst/>
              </a:rPr>
              <a:t> </a:t>
            </a:r>
            <a:r>
              <a:rPr lang="en-GB" sz="3600" i="0" dirty="0">
                <a:solidFill>
                  <a:srgbClr val="454545"/>
                </a:solidFill>
                <a:effectLst/>
              </a:rPr>
              <a:t>of national, racial or </a:t>
            </a:r>
            <a:r>
              <a:rPr lang="en-GB" sz="3600" i="1" dirty="0">
                <a:solidFill>
                  <a:srgbClr val="454545"/>
                </a:solidFill>
                <a:effectLst/>
              </a:rPr>
              <a:t>religious hatred </a:t>
            </a:r>
            <a:r>
              <a:rPr lang="en-GB" sz="3600" b="0" i="0" dirty="0">
                <a:solidFill>
                  <a:srgbClr val="454545"/>
                </a:solidFill>
                <a:effectLst/>
              </a:rPr>
              <a:t>that constitutes</a:t>
            </a:r>
            <a:r>
              <a:rPr lang="en-GB" sz="3600" b="1" i="0" dirty="0">
                <a:solidFill>
                  <a:srgbClr val="454545"/>
                </a:solidFill>
                <a:effectLst/>
              </a:rPr>
              <a:t> </a:t>
            </a:r>
            <a:r>
              <a:rPr lang="en-GB" sz="3600" i="1" dirty="0">
                <a:solidFill>
                  <a:srgbClr val="454545"/>
                </a:solidFill>
                <a:effectLst/>
              </a:rPr>
              <a:t>incitement to discrimination, hostility or violence</a:t>
            </a:r>
            <a:r>
              <a:rPr lang="en-GB" sz="3600" b="1" i="0" dirty="0">
                <a:solidFill>
                  <a:srgbClr val="454545"/>
                </a:solidFill>
                <a:effectLst/>
              </a:rPr>
              <a:t> </a:t>
            </a:r>
            <a:r>
              <a:rPr lang="en-GB" sz="3600" b="0" i="0" dirty="0">
                <a:solidFill>
                  <a:srgbClr val="454545"/>
                </a:solidFill>
                <a:effectLst/>
              </a:rPr>
              <a:t>shall be prohibited by law”</a:t>
            </a:r>
            <a:endParaRPr lang="en-US" sz="2400" dirty="0"/>
          </a:p>
        </p:txBody>
      </p:sp>
    </p:spTree>
    <p:extLst>
      <p:ext uri="{BB962C8B-B14F-4D97-AF65-F5344CB8AC3E}">
        <p14:creationId xmlns:p14="http://schemas.microsoft.com/office/powerpoint/2010/main" val="4189104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56972-B587-0014-B496-645330516B75}"/>
              </a:ext>
            </a:extLst>
          </p:cNvPr>
          <p:cNvSpPr>
            <a:spLocks noGrp="1"/>
          </p:cNvSpPr>
          <p:nvPr>
            <p:ph type="title"/>
          </p:nvPr>
        </p:nvSpPr>
        <p:spPr>
          <a:xfrm>
            <a:off x="80696" y="777239"/>
            <a:ext cx="3886200" cy="2148841"/>
          </a:xfrm>
        </p:spPr>
        <p:txBody>
          <a:bodyPr anchor="ctr"/>
          <a:lstStyle/>
          <a:p>
            <a:r>
              <a:rPr lang="en-GB" b="1" dirty="0"/>
              <a:t>Rabat Plan of Action</a:t>
            </a:r>
          </a:p>
        </p:txBody>
      </p:sp>
      <p:sp>
        <p:nvSpPr>
          <p:cNvPr id="5" name="Text Placeholder 4">
            <a:extLst>
              <a:ext uri="{FF2B5EF4-FFF2-40B4-BE49-F238E27FC236}">
                <a16:creationId xmlns:a16="http://schemas.microsoft.com/office/drawing/2014/main" id="{24BAFEA0-C3F6-4701-D298-ED0DEB77600C}"/>
              </a:ext>
            </a:extLst>
          </p:cNvPr>
          <p:cNvSpPr>
            <a:spLocks noGrp="1"/>
          </p:cNvSpPr>
          <p:nvPr>
            <p:ph type="body" sz="half" idx="2"/>
          </p:nvPr>
        </p:nvSpPr>
        <p:spPr>
          <a:xfrm>
            <a:off x="266700" y="2926080"/>
            <a:ext cx="3543300" cy="3379124"/>
          </a:xfrm>
        </p:spPr>
        <p:txBody>
          <a:bodyPr/>
          <a:lstStyle/>
          <a:p>
            <a:r>
              <a:rPr lang="en-GB" sz="3200" dirty="0"/>
              <a:t>A test elaborated by experts from all around the world to  consider instances of hate speech</a:t>
            </a:r>
            <a:endParaRPr lang="en-GB" sz="3200" i="0" dirty="0">
              <a:solidFill>
                <a:srgbClr val="FFFFFF"/>
              </a:solidFill>
              <a:effectLst/>
              <a:ea typeface="Calibri"/>
              <a:cs typeface="Calibri"/>
            </a:endParaRPr>
          </a:p>
          <a:p>
            <a:endParaRPr lang="en-GB" dirty="0"/>
          </a:p>
        </p:txBody>
      </p:sp>
      <p:pic>
        <p:nvPicPr>
          <p:cNvPr id="1026" name="Picture 2">
            <a:extLst>
              <a:ext uri="{FF2B5EF4-FFF2-40B4-BE49-F238E27FC236}">
                <a16:creationId xmlns:a16="http://schemas.microsoft.com/office/drawing/2014/main" id="{F0233AFD-D5D6-B0C8-AC32-847883C6C68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23791" y="952500"/>
            <a:ext cx="8063288" cy="499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800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58"/>
            <a:ext cx="3200400" cy="2331721"/>
          </a:xfrm>
        </p:spPr>
        <p:txBody>
          <a:bodyPr>
            <a:normAutofit/>
          </a:bodyPr>
          <a:lstStyle/>
          <a:p>
            <a:r>
              <a:rPr lang="en-US" sz="4000" b="1" dirty="0">
                <a:solidFill>
                  <a:srgbClr val="FFFFFF"/>
                </a:solidFill>
              </a:rPr>
              <a:t>Peer-to-Peer Exercise: </a:t>
            </a:r>
            <a:br>
              <a:rPr lang="en-US" sz="4000" b="1" dirty="0">
                <a:solidFill>
                  <a:srgbClr val="FFFFFF"/>
                </a:solidFill>
              </a:rPr>
            </a:br>
            <a:r>
              <a:rPr lang="en-US" sz="4000" dirty="0">
                <a:solidFill>
                  <a:srgbClr val="FFFFFF"/>
                </a:solidFill>
              </a:rPr>
              <a:t>STORYTELLING</a:t>
            </a:r>
            <a:br>
              <a:rPr lang="en-US" sz="4000" dirty="0">
                <a:solidFill>
                  <a:srgbClr val="FFFFFF"/>
                </a:solidFill>
              </a:rPr>
            </a:br>
            <a:endParaRPr lang="en-US" sz="4000" dirty="0">
              <a:solidFill>
                <a:srgbClr val="FFFFFF"/>
              </a:solidFill>
              <a:cs typeface="Calibri Light"/>
            </a:endParaRPr>
          </a:p>
        </p:txBody>
      </p:sp>
      <p:sp>
        <p:nvSpPr>
          <p:cNvPr id="10" name="Content Placeholder 9">
            <a:extLst>
              <a:ext uri="{FF2B5EF4-FFF2-40B4-BE49-F238E27FC236}">
                <a16:creationId xmlns:a16="http://schemas.microsoft.com/office/drawing/2014/main" id="{66B2D0B8-D882-4595-8F1B-86F812E19519}"/>
              </a:ext>
            </a:extLst>
          </p:cNvPr>
          <p:cNvSpPr>
            <a:spLocks noGrp="1"/>
          </p:cNvSpPr>
          <p:nvPr>
            <p:ph idx="1"/>
          </p:nvPr>
        </p:nvSpPr>
        <p:spPr/>
        <p:txBody>
          <a:bodyPr>
            <a:normAutofit/>
          </a:bodyPr>
          <a:lstStyle/>
          <a:p>
            <a:pPr marL="0" indent="0">
              <a:buNone/>
            </a:pPr>
            <a:r>
              <a:rPr lang="en-US" sz="1500" dirty="0">
                <a:solidFill>
                  <a:srgbClr val="FFFFFF"/>
                </a:solidFill>
              </a:rPr>
              <a:t>How could faith-based organizations use their leverage, for example as advertisers, to “stop funding hate” in newspapers and other media? </a:t>
            </a:r>
          </a:p>
        </p:txBody>
      </p:sp>
      <p:sp>
        <p:nvSpPr>
          <p:cNvPr id="3" name="Text Placeholder 2">
            <a:extLst>
              <a:ext uri="{FF2B5EF4-FFF2-40B4-BE49-F238E27FC236}">
                <a16:creationId xmlns:a16="http://schemas.microsoft.com/office/drawing/2014/main" id="{7A9C147A-24C6-2AE7-777B-F536A844CB7E}"/>
              </a:ext>
            </a:extLst>
          </p:cNvPr>
          <p:cNvSpPr>
            <a:spLocks noGrp="1"/>
          </p:cNvSpPr>
          <p:nvPr>
            <p:ph type="body" sz="half" idx="2"/>
          </p:nvPr>
        </p:nvSpPr>
        <p:spPr>
          <a:xfrm>
            <a:off x="457200" y="2739738"/>
            <a:ext cx="3524250" cy="3523904"/>
          </a:xfrm>
        </p:spPr>
        <p:txBody>
          <a:bodyPr>
            <a:normAutofit/>
          </a:bodyPr>
          <a:lstStyle/>
          <a:p>
            <a:r>
              <a:rPr lang="en-US" sz="3600" dirty="0"/>
              <a:t>Have you suffered any discrimination or hostility because of your religion or belief?</a:t>
            </a:r>
          </a:p>
          <a:p>
            <a:endParaRPr lang="en-GB" sz="3200" dirty="0"/>
          </a:p>
        </p:txBody>
      </p:sp>
      <p:pic>
        <p:nvPicPr>
          <p:cNvPr id="6" name="Online Media 5" descr="How hate in our media fuels hate crime on our streets">
            <a:hlinkClick r:id="" action="ppaction://media"/>
            <a:extLst>
              <a:ext uri="{FF2B5EF4-FFF2-40B4-BE49-F238E27FC236}">
                <a16:creationId xmlns:a16="http://schemas.microsoft.com/office/drawing/2014/main" id="{BCC5E65E-A002-4DC3-F3B8-E4F1684F8C86}"/>
              </a:ext>
            </a:extLst>
          </p:cNvPr>
          <p:cNvPicPr>
            <a:picLocks noRot="1" noChangeAspect="1"/>
          </p:cNvPicPr>
          <p:nvPr>
            <a:videoFile r:link="rId1"/>
          </p:nvPr>
        </p:nvPicPr>
        <p:blipFill>
          <a:blip r:embed="rId4"/>
          <a:stretch>
            <a:fillRect/>
          </a:stretch>
        </p:blipFill>
        <p:spPr>
          <a:xfrm>
            <a:off x="4248345" y="580219"/>
            <a:ext cx="7596749" cy="5697561"/>
          </a:xfrm>
          <a:prstGeom prst="rect">
            <a:avLst/>
          </a:prstGeom>
        </p:spPr>
      </p:pic>
    </p:spTree>
    <p:extLst>
      <p:ext uri="{BB962C8B-B14F-4D97-AF65-F5344CB8AC3E}">
        <p14:creationId xmlns:p14="http://schemas.microsoft.com/office/powerpoint/2010/main" val="63648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A38E-419B-B054-C5F0-9077FCFBEE03}"/>
              </a:ext>
            </a:extLst>
          </p:cNvPr>
          <p:cNvSpPr>
            <a:spLocks noGrp="1"/>
          </p:cNvSpPr>
          <p:nvPr>
            <p:ph type="title" idx="4294967295"/>
          </p:nvPr>
        </p:nvSpPr>
        <p:spPr>
          <a:xfrm>
            <a:off x="5724598" y="-58738"/>
            <a:ext cx="10058400" cy="1450975"/>
          </a:xfrm>
        </p:spPr>
        <p:txBody>
          <a:bodyPr anchor="ctr">
            <a:normAutofit/>
          </a:bodyPr>
          <a:lstStyle/>
          <a:p>
            <a:r>
              <a:rPr lang="en-GB" sz="4000" b="1" dirty="0">
                <a:solidFill>
                  <a:srgbClr val="0070C0"/>
                </a:solidFill>
                <a:cs typeface="Calibri Light"/>
              </a:rPr>
              <a:t>Peer-to-Peer Exercise:</a:t>
            </a:r>
            <a:br>
              <a:rPr lang="en-GB" sz="4000" dirty="0">
                <a:cs typeface="Calibri Light"/>
              </a:rPr>
            </a:br>
            <a:r>
              <a:rPr lang="en-GB" sz="3200" dirty="0">
                <a:cs typeface="Calibri Light"/>
              </a:rPr>
              <a:t>ADDING FAITH QUOTES</a:t>
            </a:r>
            <a:endParaRPr lang="en-GB" sz="2400" dirty="0">
              <a:cs typeface="Calibri Light"/>
            </a:endParaRPr>
          </a:p>
        </p:txBody>
      </p:sp>
      <p:sp>
        <p:nvSpPr>
          <p:cNvPr id="18" name="Content Placeholder 17">
            <a:extLst>
              <a:ext uri="{FF2B5EF4-FFF2-40B4-BE49-F238E27FC236}">
                <a16:creationId xmlns:a16="http://schemas.microsoft.com/office/drawing/2014/main" id="{C6680A42-C48E-9322-1E17-D987EE8D2667}"/>
              </a:ext>
            </a:extLst>
          </p:cNvPr>
          <p:cNvSpPr>
            <a:spLocks noGrp="1"/>
          </p:cNvSpPr>
          <p:nvPr>
            <p:ph idx="4294967295"/>
          </p:nvPr>
        </p:nvSpPr>
        <p:spPr>
          <a:xfrm>
            <a:off x="5518485" y="1251284"/>
            <a:ext cx="6448910" cy="3203026"/>
          </a:xfrm>
        </p:spPr>
        <p:txBody>
          <a:bodyPr vert="horz" lIns="0" tIns="45720" rIns="0" bIns="45720" rtlCol="0" anchor="t">
            <a:normAutofit fontScale="92500" lnSpcReduction="10000"/>
          </a:bodyPr>
          <a:lstStyle/>
          <a:p>
            <a:pPr>
              <a:lnSpc>
                <a:spcPct val="130000"/>
              </a:lnSpc>
              <a:spcBef>
                <a:spcPts val="0"/>
              </a:spcBef>
              <a:spcAft>
                <a:spcPts val="0"/>
              </a:spcAft>
            </a:pPr>
            <a:r>
              <a:rPr lang="en-US" sz="3500" i="1" dirty="0">
                <a:effectLst/>
                <a:ea typeface="Times New Roman" panose="02020603050405020304" pitchFamily="18" charset="0"/>
              </a:rPr>
              <a:t>"Whatever words we utter should be chosen with care for people will hear them and be influenced by them for good or ill." </a:t>
            </a:r>
          </a:p>
          <a:p>
            <a:pPr algn="r">
              <a:lnSpc>
                <a:spcPct val="130000"/>
              </a:lnSpc>
              <a:spcBef>
                <a:spcPts val="0"/>
              </a:spcBef>
              <a:spcAft>
                <a:spcPts val="0"/>
              </a:spcAft>
            </a:pPr>
            <a:r>
              <a:rPr lang="en-US" sz="3500" dirty="0">
                <a:effectLst/>
                <a:ea typeface="Times New Roman" panose="02020603050405020304" pitchFamily="18" charset="0"/>
              </a:rPr>
              <a:t>(Buddha)</a:t>
            </a:r>
          </a:p>
          <a:p>
            <a:pPr>
              <a:lnSpc>
                <a:spcPct val="130000"/>
              </a:lnSpc>
              <a:spcBef>
                <a:spcPts val="0"/>
              </a:spcBef>
              <a:spcAft>
                <a:spcPts val="0"/>
              </a:spcAft>
            </a:pPr>
            <a:endParaRPr lang="en-GB" sz="1400" dirty="0">
              <a:effectLst/>
              <a:ea typeface="Times New Roman" panose="02020603050405020304" pitchFamily="18" charset="0"/>
            </a:endParaRPr>
          </a:p>
          <a:p>
            <a:pPr>
              <a:lnSpc>
                <a:spcPct val="130000"/>
              </a:lnSpc>
              <a:spcBef>
                <a:spcPts val="0"/>
              </a:spcBef>
              <a:spcAft>
                <a:spcPts val="0"/>
              </a:spcAft>
            </a:pPr>
            <a:endParaRPr lang="en-GB" sz="1400" dirty="0">
              <a:effectLst/>
              <a:ea typeface="Times New Roman" panose="02020603050405020304" pitchFamily="18" charset="0"/>
            </a:endParaRPr>
          </a:p>
        </p:txBody>
      </p:sp>
      <p:pic>
        <p:nvPicPr>
          <p:cNvPr id="3074" name="Picture 2">
            <a:extLst>
              <a:ext uri="{FF2B5EF4-FFF2-40B4-BE49-F238E27FC236}">
                <a16:creationId xmlns:a16="http://schemas.microsoft.com/office/drawing/2014/main" id="{BFA3C69E-0701-EC40-B947-AB6FE8D1D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27" y="359186"/>
            <a:ext cx="5328401" cy="40951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0589672-2C3B-4FD3-BA78-6D9525F40129}"/>
              </a:ext>
            </a:extLst>
          </p:cNvPr>
          <p:cNvSpPr txBox="1"/>
          <p:nvPr/>
        </p:nvSpPr>
        <p:spPr>
          <a:xfrm>
            <a:off x="713678" y="4786249"/>
            <a:ext cx="10816683" cy="1321003"/>
          </a:xfrm>
          <a:prstGeom prst="rect">
            <a:avLst/>
          </a:prstGeom>
          <a:noFill/>
        </p:spPr>
        <p:txBody>
          <a:bodyPr wrap="square">
            <a:spAutoFit/>
          </a:bodyPr>
          <a:lstStyle/>
          <a:p>
            <a:pPr marL="91440" marR="0" lvl="0" indent="-91440" algn="ctr" defTabSz="914400" rtl="0" eaLnBrk="1" fontAlgn="auto" latinLnBrk="0" hangingPunct="1">
              <a:lnSpc>
                <a:spcPct val="130000"/>
              </a:lnSpc>
              <a:spcBef>
                <a:spcPts val="0"/>
              </a:spcBef>
              <a:spcAft>
                <a:spcPts val="0"/>
              </a:spcAft>
              <a:buClr>
                <a:srgbClr val="1CADE4"/>
              </a:buClr>
              <a:buSzPct val="100000"/>
              <a:buFont typeface="Calibri" panose="020F0502020204030204" pitchFamily="34" charset="0"/>
              <a:buChar char=" "/>
              <a:tabLst/>
              <a:defRPr/>
            </a:pPr>
            <a:r>
              <a:rPr kumimoji="0" lang="en-GB" sz="3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Calibri"/>
              </a:rPr>
              <a:t>Think of quotes from your own religion or belief systems that support this commitment. </a:t>
            </a:r>
          </a:p>
        </p:txBody>
      </p:sp>
    </p:spTree>
    <p:extLst>
      <p:ext uri="{BB962C8B-B14F-4D97-AF65-F5344CB8AC3E}">
        <p14:creationId xmlns:p14="http://schemas.microsoft.com/office/powerpoint/2010/main" val="1685359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E4F55C-063D-D075-6DDB-038D86C93E38}"/>
              </a:ext>
            </a:extLst>
          </p:cNvPr>
          <p:cNvSpPr>
            <a:spLocks noGrp="1"/>
          </p:cNvSpPr>
          <p:nvPr>
            <p:ph type="title"/>
          </p:nvPr>
        </p:nvSpPr>
        <p:spPr/>
        <p:txBody>
          <a:bodyPr>
            <a:normAutofit/>
          </a:bodyPr>
          <a:lstStyle/>
          <a:p>
            <a:r>
              <a:rPr lang="en-GB" sz="4800" b="1" dirty="0">
                <a:solidFill>
                  <a:srgbClr val="0070C0"/>
                </a:solidFill>
                <a:cs typeface="Calibri Light"/>
              </a:rPr>
              <a:t>Peer-to-Peer Exercise:</a:t>
            </a:r>
            <a:br>
              <a:rPr lang="en-GB" sz="4800" dirty="0">
                <a:cs typeface="Calibri Light"/>
              </a:rPr>
            </a:br>
            <a:r>
              <a:rPr lang="en-GB" sz="4000" dirty="0">
                <a:cs typeface="Calibri Light"/>
              </a:rPr>
              <a:t>Exploring</a:t>
            </a:r>
            <a:endParaRPr lang="en-US" dirty="0"/>
          </a:p>
        </p:txBody>
      </p:sp>
      <p:pic>
        <p:nvPicPr>
          <p:cNvPr id="2" name="Online Media 3" descr="Defining &quot;Counter-Speech&quot; and Fighting Hate Speech | Nadine Strossen">
            <a:hlinkClick r:id="" action="ppaction://media"/>
            <a:extLst>
              <a:ext uri="{FF2B5EF4-FFF2-40B4-BE49-F238E27FC236}">
                <a16:creationId xmlns:a16="http://schemas.microsoft.com/office/drawing/2014/main" id="{6E9C77EA-B846-866A-28BB-F624527BFCC5}"/>
              </a:ext>
            </a:extLst>
          </p:cNvPr>
          <p:cNvPicPr>
            <a:picLocks noGrp="1" noRot="1" noChangeAspect="1"/>
          </p:cNvPicPr>
          <p:nvPr>
            <p:ph idx="1"/>
            <a:videoFile r:link="rId1"/>
          </p:nvPr>
        </p:nvPicPr>
        <p:blipFill>
          <a:blip r:embed="rId4"/>
          <a:stretch>
            <a:fillRect/>
          </a:stretch>
        </p:blipFill>
        <p:spPr>
          <a:xfrm>
            <a:off x="4933950" y="3788569"/>
            <a:ext cx="2540000" cy="1435100"/>
          </a:xfrm>
          <a:prstGeom prst="rect">
            <a:avLst/>
          </a:prstGeom>
        </p:spPr>
      </p:pic>
      <p:pic>
        <p:nvPicPr>
          <p:cNvPr id="3" name="Online Media 3" descr="Defining &quot;Counter-Speech&quot; and Fighting Hate Speech | Nadine Strossen">
            <a:hlinkClick r:id="" action="ppaction://media"/>
            <a:extLst>
              <a:ext uri="{FF2B5EF4-FFF2-40B4-BE49-F238E27FC236}">
                <a16:creationId xmlns:a16="http://schemas.microsoft.com/office/drawing/2014/main" id="{18DD355B-004A-5CF1-9A8F-4D472D5E775B}"/>
              </a:ext>
            </a:extLst>
          </p:cNvPr>
          <p:cNvPicPr>
            <a:picLocks noRot="1" noChangeAspect="1"/>
          </p:cNvPicPr>
          <p:nvPr>
            <a:videoFile r:link="rId1"/>
          </p:nvPr>
        </p:nvPicPr>
        <p:blipFill>
          <a:blip r:embed="rId4"/>
          <a:stretch>
            <a:fillRect/>
          </a:stretch>
        </p:blipFill>
        <p:spPr>
          <a:xfrm>
            <a:off x="2275840" y="1874650"/>
            <a:ext cx="7856220" cy="4438764"/>
          </a:xfrm>
          <a:prstGeom prst="rect">
            <a:avLst/>
          </a:prstGeom>
        </p:spPr>
      </p:pic>
    </p:spTree>
    <p:extLst>
      <p:ext uri="{BB962C8B-B14F-4D97-AF65-F5344CB8AC3E}">
        <p14:creationId xmlns:p14="http://schemas.microsoft.com/office/powerpoint/2010/main" val="607486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video>
              <p:cMediaNode vol="80000">
                <p:cTn id="16" fill="hold" display="0">
                  <p:stCondLst>
                    <p:cond delay="indefinite"/>
                  </p:stCondLst>
                </p:cTn>
                <p:tgtEl>
                  <p:spTgt spid="2"/>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fill="hold" display="0">
                  <p:stCondLst>
                    <p:cond delay="indefinite"/>
                  </p:stCondLst>
                </p:cTn>
                <p:tgtEl>
                  <p:spTgt spid="3"/>
                </p:tgtEl>
              </p:cMediaNode>
            </p:video>
          </p:childTnLst>
        </p:cTn>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1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FA524EA2284F6459234021D736866BB" ma:contentTypeVersion="14" ma:contentTypeDescription="Create a new document." ma:contentTypeScope="" ma:versionID="4e70e0b3e52a63b4b2c7c97325df5ac7">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e2ad17c0e1f028e64d5a0aa8c71add0b"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FCB7CB-3B64-4C55-A329-E90A2AE0F633}">
  <ds:schemaRefs>
    <ds:schemaRef ds:uri="http://schemas.microsoft.com/office/infopath/2007/PartnerControls"/>
    <ds:schemaRef ds:uri="985ec44e-1bab-4c0b-9df0-6ba128686fc9"/>
    <ds:schemaRef ds:uri="http://purl.org/dc/elements/1.1/"/>
    <ds:schemaRef ds:uri="http://schemas.openxmlformats.org/package/2006/metadata/core-properties"/>
    <ds:schemaRef ds:uri="http://schemas.microsoft.com/office/2006/metadata/properties"/>
    <ds:schemaRef ds:uri="383b3da0-f719-4995-b069-99d905c2a5ef"/>
    <ds:schemaRef ds:uri="http://schemas.microsoft.com/office/2006/documentManagement/types"/>
    <ds:schemaRef ds:uri="http://www.w3.org/XML/1998/namespace"/>
    <ds:schemaRef ds:uri="79d7f8ca-f76d-437e-9427-00cd3bdb0a1d"/>
    <ds:schemaRef ds:uri="http://purl.org/dc/dcmitype/"/>
    <ds:schemaRef ds:uri="http://purl.org/dc/terms/"/>
  </ds:schemaRefs>
</ds:datastoreItem>
</file>

<file path=customXml/itemProps2.xml><?xml version="1.0" encoding="utf-8"?>
<ds:datastoreItem xmlns:ds="http://schemas.openxmlformats.org/officeDocument/2006/customXml" ds:itemID="{2584C9F5-368B-4092-A01C-B54E0A3835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d7f8ca-f76d-437e-9427-00cd3bdb0a1d"/>
    <ds:schemaRef ds:uri="383b3da0-f719-4995-b069-99d905c2a5ef"/>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425B77-8309-4BCA-8E86-6697E81ACE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9</TotalTime>
  <Words>2682</Words>
  <Application>Microsoft Office PowerPoint</Application>
  <PresentationFormat>Widescreen</PresentationFormat>
  <Paragraphs>137</Paragraphs>
  <Slides>12</Slides>
  <Notes>12</Notes>
  <HiddenSlides>0</HiddenSlides>
  <MMClips>3</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Calibri</vt:lpstr>
      <vt:lpstr>Calibri Light</vt:lpstr>
      <vt:lpstr>Courier New</vt:lpstr>
      <vt:lpstr>Symbol</vt:lpstr>
      <vt:lpstr>Retrospect</vt:lpstr>
      <vt:lpstr>1_Retrospect</vt:lpstr>
      <vt:lpstr>Module 7 of the #Faith4Rights toolkit </vt:lpstr>
      <vt:lpstr>Commitment VII</vt:lpstr>
      <vt:lpstr>Peer-to-Peer Exercise: TWEETING COMMITMENT VII</vt:lpstr>
      <vt:lpstr>Module 7 </vt:lpstr>
      <vt:lpstr>Module 7 </vt:lpstr>
      <vt:lpstr>Rabat Plan of Action</vt:lpstr>
      <vt:lpstr>Peer-to-Peer Exercise:  STORYTELLING </vt:lpstr>
      <vt:lpstr>Peer-to-Peer Exercise: ADDING FAITH QUOTES</vt:lpstr>
      <vt:lpstr>Peer-to-Peer Exercise: Exploring</vt:lpstr>
      <vt:lpstr>Peer-to-Peer Exercise: Exploring</vt:lpstr>
      <vt:lpstr>Peer-to-Peer Exercise: Threshold Test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Administrator</dc:creator>
  <cp:lastModifiedBy>Rosa SANZ DELGADO DE MOLINA</cp:lastModifiedBy>
  <cp:revision>71</cp:revision>
  <dcterms:created xsi:type="dcterms:W3CDTF">2023-04-14T00:15:57Z</dcterms:created>
  <dcterms:modified xsi:type="dcterms:W3CDTF">2023-11-27T11:35:16Z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