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16"/>
  </p:notesMasterIdLst>
  <p:sldIdLst>
    <p:sldId id="256" r:id="rId5"/>
    <p:sldId id="275" r:id="rId6"/>
    <p:sldId id="292" r:id="rId7"/>
    <p:sldId id="284" r:id="rId8"/>
    <p:sldId id="280" r:id="rId9"/>
    <p:sldId id="289" r:id="rId10"/>
    <p:sldId id="277" r:id="rId11"/>
    <p:sldId id="290" r:id="rId12"/>
    <p:sldId id="278" r:id="rId13"/>
    <p:sldId id="281" r:id="rId14"/>
    <p:sldId id="28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3802E22-1153-F0F1-0D96-B85E976021D9}" name="Mizan Rahman" initials="MR" userId="a7a42c0342e5dae3" providerId="Windows Live"/>
  <p188:author id="{36706451-D1E2-49A0-2434-B71C9C10CF19}" name="Hillari" initials="Hi" userId="1c299ad4280206c6" providerId="Windows Live"/>
  <p188:author id="{13F3A873-5E73-AF47-5168-60E826C34ABE}" name="Administrator" initials="A" userId="Administrator" providerId="None"/>
  <p188:author id="{B7E906E9-E4F7-57C4-66F3-1DC311B9AFE7}" name="Thiago Alves Pinto" initials="TAP" userId="1f6c5c3760ff4ff8"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2" clrIdx="0">
    <p:extLst>
      <p:ext uri="{19B8F6BF-5375-455C-9EA6-DF929625EA0E}">
        <p15:presenceInfo xmlns:p15="http://schemas.microsoft.com/office/powerpoint/2012/main" userId="Administrato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889BDD-D145-4FB3-88A3-9DE43A09D80D}" v="3" dt="2023-11-24T11:11:14.8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4992" autoAdjust="0"/>
  </p:normalViewPr>
  <p:slideViewPr>
    <p:cSldViewPr snapToGrid="0">
      <p:cViewPr varScale="1">
        <p:scale>
          <a:sx n="47" d="100"/>
          <a:sy n="47" d="100"/>
        </p:scale>
        <p:origin x="1596"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a Maria Sanz Delgado De Molina" userId="7574b3c8-f6dd-4c2b-897b-6e4c417c21de" providerId="ADAL" clId="{4D889BDD-D145-4FB3-88A3-9DE43A09D80D}"/>
    <pc:docChg chg="undo redo custSel modSld">
      <pc:chgData name="Rosa Maria Sanz Delgado De Molina" userId="7574b3c8-f6dd-4c2b-897b-6e4c417c21de" providerId="ADAL" clId="{4D889BDD-D145-4FB3-88A3-9DE43A09D80D}" dt="2023-11-24T11:11:33.227" v="67" actId="1076"/>
      <pc:docMkLst>
        <pc:docMk/>
      </pc:docMkLst>
      <pc:sldChg chg="modSp mod">
        <pc:chgData name="Rosa Maria Sanz Delgado De Molina" userId="7574b3c8-f6dd-4c2b-897b-6e4c417c21de" providerId="ADAL" clId="{4D889BDD-D145-4FB3-88A3-9DE43A09D80D}" dt="2023-11-24T11:07:57.520" v="24" actId="20577"/>
        <pc:sldMkLst>
          <pc:docMk/>
          <pc:sldMk cId="814526635" sldId="256"/>
        </pc:sldMkLst>
        <pc:spChg chg="mod">
          <ac:chgData name="Rosa Maria Sanz Delgado De Molina" userId="7574b3c8-f6dd-4c2b-897b-6e4c417c21de" providerId="ADAL" clId="{4D889BDD-D145-4FB3-88A3-9DE43A09D80D}" dt="2023-11-24T11:07:57.520" v="24" actId="20577"/>
          <ac:spMkLst>
            <pc:docMk/>
            <pc:sldMk cId="814526635" sldId="256"/>
            <ac:spMk id="2" creationId="{00000000-0000-0000-0000-000000000000}"/>
          </ac:spMkLst>
        </pc:spChg>
      </pc:sldChg>
      <pc:sldChg chg="modNotesTx">
        <pc:chgData name="Rosa Maria Sanz Delgado De Molina" userId="7574b3c8-f6dd-4c2b-897b-6e4c417c21de" providerId="ADAL" clId="{4D889BDD-D145-4FB3-88A3-9DE43A09D80D}" dt="2023-11-24T11:10:09.262" v="44" actId="20577"/>
        <pc:sldMkLst>
          <pc:docMk/>
          <pc:sldMk cId="636480838" sldId="277"/>
        </pc:sldMkLst>
      </pc:sldChg>
      <pc:sldChg chg="modNotesTx">
        <pc:chgData name="Rosa Maria Sanz Delgado De Molina" userId="7574b3c8-f6dd-4c2b-897b-6e4c417c21de" providerId="ADAL" clId="{4D889BDD-D145-4FB3-88A3-9DE43A09D80D}" dt="2023-11-24T11:06:18.550" v="0" actId="313"/>
        <pc:sldMkLst>
          <pc:docMk/>
          <pc:sldMk cId="1078759015" sldId="278"/>
        </pc:sldMkLst>
      </pc:sldChg>
      <pc:sldChg chg="addSp modSp mod">
        <pc:chgData name="Rosa Maria Sanz Delgado De Molina" userId="7574b3c8-f6dd-4c2b-897b-6e4c417c21de" providerId="ADAL" clId="{4D889BDD-D145-4FB3-88A3-9DE43A09D80D}" dt="2023-11-24T11:11:33.227" v="67" actId="1076"/>
        <pc:sldMkLst>
          <pc:docMk/>
          <pc:sldMk cId="2285672188" sldId="281"/>
        </pc:sldMkLst>
        <pc:spChg chg="add mod">
          <ac:chgData name="Rosa Maria Sanz Delgado De Molina" userId="7574b3c8-f6dd-4c2b-897b-6e4c417c21de" providerId="ADAL" clId="{4D889BDD-D145-4FB3-88A3-9DE43A09D80D}" dt="2023-11-24T11:11:33.227" v="67" actId="1076"/>
          <ac:spMkLst>
            <pc:docMk/>
            <pc:sldMk cId="2285672188" sldId="281"/>
            <ac:spMk id="4" creationId="{B297FAE2-D817-9BDD-C7E4-5560FE912116}"/>
          </ac:spMkLst>
        </pc:spChg>
        <pc:spChg chg="mod">
          <ac:chgData name="Rosa Maria Sanz Delgado De Molina" userId="7574b3c8-f6dd-4c2b-897b-6e4c417c21de" providerId="ADAL" clId="{4D889BDD-D145-4FB3-88A3-9DE43A09D80D}" dt="2023-11-24T11:10:58.896" v="58" actId="14100"/>
          <ac:spMkLst>
            <pc:docMk/>
            <pc:sldMk cId="2285672188" sldId="281"/>
            <ac:spMk id="18" creationId="{C6680A42-C48E-9322-1E17-D987EE8D2667}"/>
          </ac:spMkLst>
        </pc:spChg>
        <pc:picChg chg="mod">
          <ac:chgData name="Rosa Maria Sanz Delgado De Molina" userId="7574b3c8-f6dd-4c2b-897b-6e4c417c21de" providerId="ADAL" clId="{4D889BDD-D145-4FB3-88A3-9DE43A09D80D}" dt="2023-11-24T11:11:14.804" v="65" actId="1076"/>
          <ac:picMkLst>
            <pc:docMk/>
            <pc:sldMk cId="2285672188" sldId="281"/>
            <ac:picMk id="3074" creationId="{BFA3C69E-0701-EC40-B947-AB6FE8D1DB9E}"/>
          </ac:picMkLst>
        </pc:picChg>
      </pc:sldChg>
      <pc:sldChg chg="modSp mod">
        <pc:chgData name="Rosa Maria Sanz Delgado De Molina" userId="7574b3c8-f6dd-4c2b-897b-6e4c417c21de" providerId="ADAL" clId="{4D889BDD-D145-4FB3-88A3-9DE43A09D80D}" dt="2023-11-24T11:08:33.460" v="38" actId="1076"/>
        <pc:sldMkLst>
          <pc:docMk/>
          <pc:sldMk cId="870881423" sldId="284"/>
        </pc:sldMkLst>
        <pc:spChg chg="mod">
          <ac:chgData name="Rosa Maria Sanz Delgado De Molina" userId="7574b3c8-f6dd-4c2b-897b-6e4c417c21de" providerId="ADAL" clId="{4D889BDD-D145-4FB3-88A3-9DE43A09D80D}" dt="2023-11-24T11:08:33.460" v="38" actId="1076"/>
          <ac:spMkLst>
            <pc:docMk/>
            <pc:sldMk cId="870881423" sldId="284"/>
            <ac:spMk id="2" creationId="{00000000-0000-0000-0000-000000000000}"/>
          </ac:spMkLst>
        </pc:spChg>
      </pc:sldChg>
      <pc:sldChg chg="modSp mod">
        <pc:chgData name="Rosa Maria Sanz Delgado De Molina" userId="7574b3c8-f6dd-4c2b-897b-6e4c417c21de" providerId="ADAL" clId="{4D889BDD-D145-4FB3-88A3-9DE43A09D80D}" dt="2023-11-24T11:10:30.530" v="52" actId="20577"/>
        <pc:sldMkLst>
          <pc:docMk/>
          <pc:sldMk cId="1924315701" sldId="290"/>
        </pc:sldMkLst>
        <pc:spChg chg="mod">
          <ac:chgData name="Rosa Maria Sanz Delgado De Molina" userId="7574b3c8-f6dd-4c2b-897b-6e4c417c21de" providerId="ADAL" clId="{4D889BDD-D145-4FB3-88A3-9DE43A09D80D}" dt="2023-11-24T11:10:30.530" v="52" actId="20577"/>
          <ac:spMkLst>
            <pc:docMk/>
            <pc:sldMk cId="1924315701" sldId="290"/>
            <ac:spMk id="5" creationId="{7E0553FB-17BC-E4DF-8E85-CF04DCF9ACF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7D215DB-85DE-45B6-B4FD-37A128864694}" type="datetimeFigureOut">
              <a:rPr lang="en-US" smtClean="0"/>
              <a:t>11/27/2023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EFB306E-FB07-4F21-94D5-AFAB49FF25F4}" type="slidenum">
              <a:rPr lang="en-US" smtClean="0"/>
              <a:t>‹#›</a:t>
            </a:fld>
            <a:endParaRPr lang="en-US" dirty="0"/>
          </a:p>
        </p:txBody>
      </p:sp>
    </p:spTree>
    <p:extLst>
      <p:ext uri="{BB962C8B-B14F-4D97-AF65-F5344CB8AC3E}">
        <p14:creationId xmlns:p14="http://schemas.microsoft.com/office/powerpoint/2010/main" val="30932492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vaticannews.va/en/pope/news/2019-02/pope-francis-uae-declaration-with-al-azhar-grand-imam.html"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undocs.org/A/HRC/22/51"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oocbRyThld0&amp;t=114s&amp;ab_channel=ConferenceofEuropeanChurches"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faith4rights.iclrs.org/courses/module-6-minority-rights/lesson/module-6-learning-path-1-unpacking/"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Facilitator Notes:</a:t>
            </a:r>
          </a:p>
          <a:p>
            <a:endParaRPr lang="en-US" dirty="0"/>
          </a:p>
          <a:p>
            <a:pPr marL="342900" lvl="0" indent="-342900">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session uses the #Faith4Rights toolkit, specifically module 6.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nSpc>
                <a:spcPct val="107000"/>
              </a:lnSpc>
              <a:spcAft>
                <a:spcPts val="500"/>
              </a:spcAft>
              <a:buFont typeface="Symbol" panose="05050102010706020507" pitchFamily="18" charset="2"/>
              <a:buChar char=""/>
            </a:pPr>
            <a:r>
              <a:rPr lang="en-US" sz="1800" u="none" strike="noStrike" noProof="0" dirty="0">
                <a:effectLst/>
                <a:latin typeface="Calibri" panose="020F0502020204030204" pitchFamily="34" charset="0"/>
                <a:ea typeface="Times New Roman" panose="02020603050405020304" pitchFamily="18" charset="0"/>
                <a:cs typeface="Calibri" panose="020F0502020204030204" pitchFamily="34" charset="0"/>
              </a:rPr>
              <a:t>This peer-to-peer learning module emphasizes discussion and participant interaction. The specific module, module 6, focuses on the rights of minorities and the discrimination they might face</a:t>
            </a: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1</a:t>
            </a:fld>
            <a:endParaRPr lang="en-US" dirty="0"/>
          </a:p>
        </p:txBody>
      </p:sp>
    </p:spTree>
    <p:extLst>
      <p:ext uri="{BB962C8B-B14F-4D97-AF65-F5344CB8AC3E}">
        <p14:creationId xmlns:p14="http://schemas.microsoft.com/office/powerpoint/2010/main" val="3791708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mj-lt"/>
              <a:buAutoNum type="romanLcParenBoth"/>
            </a:pPr>
            <a:r>
              <a:rPr lang="en-US" sz="1200" b="1" dirty="0">
                <a:effectLst/>
                <a:latin typeface="Calibri" panose="020F0502020204030204" pitchFamily="34" charset="0"/>
                <a:ea typeface="Times New Roman" panose="02020603050405020304" pitchFamily="18" charset="0"/>
                <a:cs typeface="Calibri" panose="020F0502020204030204" pitchFamily="34" charset="0"/>
              </a:rPr>
              <a:t>Adding faith quotes (15 minutes)</a:t>
            </a:r>
            <a:endParaRPr lang="en-GB" sz="12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Distribute the related Handout.</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We recommend dividing the participants into small groups (ca. 4-5 people) so everyone can feel safe contributing to the discussion. </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Ask participants to think about their own religious or non-religious traditions and whether they are aware of any quotes that they are aware of that are related to the commitment in question.</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Start with the quote provided in the slide: "</a:t>
            </a:r>
            <a:r>
              <a:rPr lang="fr-FR" sz="1100" u="none" strike="noStrike" dirty="0">
                <a:effectLst/>
                <a:latin typeface="Calibri" panose="020F0502020204030204" pitchFamily="34" charset="0"/>
                <a:ea typeface="Times New Roman" panose="02020603050405020304" pitchFamily="18" charset="0"/>
                <a:cs typeface="Calibri" panose="020F0502020204030204" pitchFamily="34" charset="0"/>
              </a:rPr>
              <a:t>Be a lamp, or a lifeboat, or a ladder. Help someone's soul heal. Walk out of your house like a shepherd" (Rumi)</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fr-FR" sz="1100" u="none" strike="noStrike" dirty="0">
                <a:effectLst/>
                <a:latin typeface="Calibri" panose="020F0502020204030204" pitchFamily="34" charset="0"/>
                <a:ea typeface="Times New Roman" panose="02020603050405020304" pitchFamily="18" charset="0"/>
                <a:cs typeface="Calibri" panose="020F0502020204030204" pitchFamily="34" charset="0"/>
              </a:rPr>
              <a:t>Other quotes that can be referred to are: </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fr-FR" sz="1100" dirty="0">
                <a:effectLst/>
                <a:latin typeface="Calibri" panose="020F0502020204030204" pitchFamily="34" charset="0"/>
                <a:ea typeface="Times New Roman" panose="02020603050405020304" pitchFamily="18" charset="0"/>
                <a:cs typeface="Calibri" panose="020F0502020204030204" pitchFamily="34" charset="0"/>
              </a:rPr>
              <a:t>"Someone who saves a person's life is equal to someone who saves the life of all." (Qu'ran 5:32)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fr-FR" sz="1100" dirty="0">
                <a:effectLst/>
                <a:latin typeface="Calibri" panose="020F0502020204030204" pitchFamily="34" charset="0"/>
                <a:ea typeface="Times New Roman" panose="02020603050405020304" pitchFamily="18" charset="0"/>
                <a:cs typeface="Calibri" panose="020F0502020204030204" pitchFamily="34" charset="0"/>
              </a:rPr>
              <a:t>"Your true character is most accurately measured by how you treat those who can do 'Nothing' for you. (Mother Teresa)</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fr-FR" sz="1100" dirty="0">
                <a:effectLst/>
                <a:latin typeface="Calibri" panose="020F0502020204030204" pitchFamily="34" charset="0"/>
                <a:ea typeface="Times New Roman" panose="02020603050405020304" pitchFamily="18" charset="0"/>
                <a:cs typeface="Calibri" panose="020F0502020204030204" pitchFamily="34" charset="0"/>
              </a:rPr>
              <a:t>"Whoever preserves one life, is considered by Scripture as if one has preserved the whole world." (Talmud, Sanhedrin, 37, a).</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fr-FR" sz="1100" dirty="0">
                <a:effectLst/>
                <a:latin typeface="Calibri" panose="020F0502020204030204" pitchFamily="34" charset="0"/>
                <a:ea typeface="Times New Roman" panose="02020603050405020304" pitchFamily="18" charset="0"/>
                <a:cs typeface="Calibri" panose="020F0502020204030204" pitchFamily="34" charset="0"/>
              </a:rPr>
              <a:t>"You shall love the Lord your God with all your heart, all your soul, all your strength, and with your entire mind; and your neighbour as yourself." (Luke 10:27)</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fr-FR" sz="1100" dirty="0">
                <a:effectLst/>
                <a:latin typeface="Calibri" panose="020F0502020204030204" pitchFamily="34" charset="0"/>
                <a:ea typeface="Times New Roman" panose="02020603050405020304" pitchFamily="18" charset="0"/>
                <a:cs typeface="Calibri" panose="020F0502020204030204" pitchFamily="34" charset="0"/>
              </a:rPr>
              <a:t>"Let us stand together, make statements collectively and may our thoughts be one." (Rigveda 10:191:2)</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fr-FR" sz="1100" kern="1200" dirty="0">
                <a:solidFill>
                  <a:srgbClr val="54595F"/>
                </a:solidFill>
                <a:effectLst/>
                <a:latin typeface="Quicksand"/>
                <a:ea typeface="Malgun Gothic" panose="020B0503020000020004" pitchFamily="34" charset="-127"/>
                <a:cs typeface="Arial" panose="020B0604020202020204" pitchFamily="34" charset="0"/>
              </a:rPr>
              <a:t> </a:t>
            </a:r>
            <a:r>
              <a:rPr lang="fr-FR" sz="1100" dirty="0">
                <a:effectLst/>
                <a:latin typeface="Calibri" panose="020F0502020204030204" pitchFamily="34" charset="0"/>
                <a:ea typeface="Times New Roman" panose="02020603050405020304" pitchFamily="18" charset="0"/>
                <a:cs typeface="Calibri" panose="020F0502020204030204" pitchFamily="34" charset="0"/>
              </a:rPr>
              <a:t>"Just as I protect myself from unpleasant things however small, in the same way I should act towards others with a compassionate and caring mind." (Shantideva, A Guide to the Bodhisattva's Way of Life)</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fr-FR" sz="1100" dirty="0">
                <a:effectLst/>
                <a:latin typeface="Calibri" panose="020F0502020204030204" pitchFamily="34" charset="0"/>
                <a:ea typeface="Times New Roman" panose="02020603050405020304" pitchFamily="18" charset="0"/>
                <a:cs typeface="Calibri" panose="020F0502020204030204" pitchFamily="34" charset="0"/>
              </a:rPr>
              <a:t>"Ye are the fruits of one tree, and the leaves of one branch." (Bahá'u'lláh)</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180340" indent="-180340" algn="just">
              <a:lnSpc>
                <a:spcPct val="107000"/>
              </a:lnSpc>
              <a:spcAft>
                <a:spcPts val="500"/>
              </a:spcAft>
            </a:pPr>
            <a:r>
              <a:rPr lang="fr-FR" sz="1100" dirty="0">
                <a:effectLst/>
                <a:latin typeface="Calibri" panose="020F0502020204030204" pitchFamily="34" charset="0"/>
                <a:ea typeface="Times New Roman" panose="02020603050405020304" pitchFamily="18" charset="0"/>
                <a:cs typeface="Calibri" panose="020F0502020204030204" pitchFamily="34" charset="0"/>
              </a:rPr>
              <a:t>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mj-lt"/>
              <a:buAutoNum type="romanLcParenBoth"/>
            </a:pPr>
            <a:r>
              <a:rPr lang="en-US" sz="1200" b="1" dirty="0">
                <a:effectLst/>
                <a:latin typeface="Calibri" panose="020F0502020204030204" pitchFamily="34" charset="0"/>
                <a:ea typeface="Times New Roman" panose="02020603050405020304" pitchFamily="18" charset="0"/>
                <a:cs typeface="Calibri" panose="020F0502020204030204" pitchFamily="34" charset="0"/>
              </a:rPr>
              <a:t>Sharing with the larger group (5 minutes)</a:t>
            </a:r>
            <a:endParaRPr lang="en-GB" sz="12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Ask participants from each group to share their quotes and briefly explain why they chose them. </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07000"/>
              </a:lnSpc>
              <a:spcAft>
                <a:spcPts val="500"/>
              </a:spcAft>
              <a:buFont typeface="Symbol" panose="05050102010706020507" pitchFamily="18" charset="2"/>
              <a:buChar char=""/>
              <a:tabLst>
                <a:tab pos="228600" algn="l"/>
              </a:tabLst>
            </a:pPr>
            <a:r>
              <a:rPr lang="en-US" sz="1100" u="none" strike="noStrike" dirty="0">
                <a:effectLst/>
                <a:latin typeface="Calibri" panose="020F0502020204030204" pitchFamily="34" charset="0"/>
                <a:ea typeface="Times New Roman" panose="02020603050405020304" pitchFamily="18" charset="0"/>
                <a:cs typeface="Calibri" panose="020F0502020204030204" pitchFamily="34" charset="0"/>
              </a:rPr>
              <a:t>Write down the quotes on a poster board or flip chart so everyone can see them.</a:t>
            </a:r>
            <a:endParaRPr lang="en-GB" sz="1100" u="none" strike="noStrike"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10</a:t>
            </a:fld>
            <a:endParaRPr lang="en-US" dirty="0"/>
          </a:p>
        </p:txBody>
      </p:sp>
    </p:spTree>
    <p:extLst>
      <p:ext uri="{BB962C8B-B14F-4D97-AF65-F5344CB8AC3E}">
        <p14:creationId xmlns:p14="http://schemas.microsoft.com/office/powerpoint/2010/main" val="16826774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activity should be done in small groups of 4-5 and should take around 20 minutes. Here participants are invited to focus specifically on what their role might be in protecting minority rights.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Participants may find it useful to draw up a stakeholder map regarding different religious communities in their society and discuss the role and responsibilities of each stakeholder, including themselves.</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discussion and activity may be guided by the questions on the slide.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11</a:t>
            </a:fld>
            <a:endParaRPr lang="en-US" dirty="0"/>
          </a:p>
        </p:txBody>
      </p:sp>
    </p:spTree>
    <p:extLst>
      <p:ext uri="{BB962C8B-B14F-4D97-AF65-F5344CB8AC3E}">
        <p14:creationId xmlns:p14="http://schemas.microsoft.com/office/powerpoint/2010/main" val="3371000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Refer the participants to the full commitment, and read it out. The point of this slide is to provide background to the participants and provide an anchor for the discussions in this session.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Reading aloud the commitment at the outset ensures that all participants focus their minds on it. Emphasize the need to" stand up" and take an active approach to opposing discrimination against minorities. Religious leaders have a role to play in ensuring minorities are heard and defended in their own communities.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The key takeaway is that in a world of increasing polarization, faith actors can harness their position to advocate for minority rights.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FF0684D0-CFE5-4AAF-8D7D-9C7DFEA838F8}" type="slidenum">
              <a:rPr lang="en-US" smtClean="0"/>
              <a:t>2</a:t>
            </a:fld>
            <a:endParaRPr lang="en-US" dirty="0"/>
          </a:p>
        </p:txBody>
      </p:sp>
    </p:spTree>
    <p:extLst>
      <p:ext uri="{BB962C8B-B14F-4D97-AF65-F5344CB8AC3E}">
        <p14:creationId xmlns:p14="http://schemas.microsoft.com/office/powerpoint/2010/main" val="3188696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"Translate" this commitment in the simplest manner possible while keeping the core message intact. You can also translate it into another language or dialect if you prefer.</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a:t>
            </a:r>
            <a:r>
              <a:rPr lang="en-US" sz="1800" u="none" strike="noStrike" noProof="0" dirty="0">
                <a:effectLst/>
                <a:latin typeface="Calibri" panose="020F0502020204030204" pitchFamily="34" charset="0"/>
                <a:ea typeface="Times New Roman" panose="02020603050405020304" pitchFamily="18" charset="0"/>
                <a:cs typeface="Calibri" panose="020F0502020204030204" pitchFamily="34" charset="0"/>
              </a:rPr>
              <a:t>will help stimulate discussion about the most relevant parts of the commitment and how this can be communicated with the wider </a:t>
            </a: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public.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a:t>
            </a:r>
            <a:r>
              <a:rPr lang="en-US" sz="1800" u="none" strike="noStrike" noProof="0" dirty="0">
                <a:effectLst/>
                <a:latin typeface="Calibri" panose="020F0502020204030204" pitchFamily="34" charset="0"/>
                <a:ea typeface="Times New Roman" panose="02020603050405020304" pitchFamily="18" charset="0"/>
                <a:cs typeface="Calibri" panose="020F0502020204030204" pitchFamily="34" charset="0"/>
              </a:rPr>
              <a:t>activity can be done individually</a:t>
            </a: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endParaRPr lang="en-US" sz="14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3</a:t>
            </a:fld>
            <a:endParaRPr lang="en-US" dirty="0"/>
          </a:p>
        </p:txBody>
      </p:sp>
    </p:spTree>
    <p:extLst>
      <p:ext uri="{BB962C8B-B14F-4D97-AF65-F5344CB8AC3E}">
        <p14:creationId xmlns:p14="http://schemas.microsoft.com/office/powerpoint/2010/main" val="8233769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noProof="0" dirty="0">
                <a:effectLst/>
                <a:latin typeface="Calibri" panose="020F0502020204030204" pitchFamily="34" charset="0"/>
                <a:ea typeface="Times New Roman" panose="02020603050405020304" pitchFamily="18" charset="0"/>
                <a:cs typeface="Calibri" panose="020F0502020204030204" pitchFamily="34" charset="0"/>
              </a:rPr>
              <a:t>Similar to the right to freedom of religion or belief explored in the Introduction Part 3, the obligation of States to protect persons belonging to minorities is included in the International Covenant on Civil and Political Rights (ICCPR). As mentioned in that session, the ICCPR is a legally binding document for States that have accepted (ratified) this treaty</a:t>
            </a: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noProof="0" dirty="0">
                <a:effectLst/>
                <a:latin typeface="Calibri" panose="020F0502020204030204" pitchFamily="34" charset="0"/>
                <a:ea typeface="Times New Roman" panose="02020603050405020304" pitchFamily="18" charset="0"/>
                <a:cs typeface="Calibri" panose="020F0502020204030204" pitchFamily="34" charset="0"/>
              </a:rPr>
              <a:t>Read the right out in full. Ask participants if they find the right fit for purpose or if there is something missing from it. Does it lack any protection? What else could it protec</a:t>
            </a: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t?</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FF0684D0-CFE5-4AAF-8D7D-9C7DFEA838F8}" type="slidenum">
              <a:rPr lang="en-US" smtClean="0"/>
              <a:t>4</a:t>
            </a:fld>
            <a:endParaRPr lang="en-US" dirty="0"/>
          </a:p>
        </p:txBody>
      </p:sp>
    </p:spTree>
    <p:extLst>
      <p:ext uri="{BB962C8B-B14F-4D97-AF65-F5344CB8AC3E}">
        <p14:creationId xmlns:p14="http://schemas.microsoft.com/office/powerpoint/2010/main" val="872437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module </a:t>
            </a:r>
            <a:r>
              <a:rPr lang="en-US" sz="1800" u="none" strike="noStrike" noProof="0" dirty="0">
                <a:effectLst/>
                <a:latin typeface="Calibri" panose="020F0502020204030204" pitchFamily="34" charset="0"/>
                <a:ea typeface="Times New Roman" panose="02020603050405020304" pitchFamily="18" charset="0"/>
                <a:cs typeface="Calibri" panose="020F0502020204030204" pitchFamily="34" charset="0"/>
              </a:rPr>
              <a:t>from</a:t>
            </a: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 the #F4R toolkit builds on the idea of a minority, but it is important to recognize that this concept may be contentious</a:t>
            </a:r>
            <a:r>
              <a:rPr lang="fr-FR" sz="1800" b="1" u="none" strike="noStrike" dirty="0">
                <a:effectLst/>
                <a:latin typeface="Calibri" panose="020F0502020204030204" pitchFamily="34" charset="0"/>
                <a:ea typeface="Times New Roman" panose="02020603050405020304" pitchFamily="18" charset="0"/>
                <a:cs typeface="Calibri" panose="020F0502020204030204" pitchFamily="34" charset="0"/>
              </a:rPr>
              <a:t>. This slide invites a discussion on the term and its consequences. This may take up to 25 minutes.</a:t>
            </a: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There is no universally accepted definition of minority in international law, and the above quote is a suggested working definition from Special Rapporteur Fernand de Varennes's 2019 report on the concept of a minority (https://undocs.org/A/74/160). Invite participants to share their thoughts on this definition.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Ask participants if they find the definition fit for purpose, or if there is something missing from it.</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endPar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If the participants do not have much to share, include a counterpoint to this definition. This can be found in the </a:t>
            </a:r>
            <a:r>
              <a:rPr lang="fr-FR" sz="1800" u="none" strike="noStrike"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3"/>
              </a:rPr>
              <a:t>Document on Human Fraternity for World Peace and Living Together</a:t>
            </a: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 a joint statement released by Pope </a:t>
            </a:r>
            <a:r>
              <a:rPr lang="en-US" sz="1800" u="none" strike="noStrike" noProof="0" dirty="0">
                <a:effectLst/>
                <a:latin typeface="Calibri" panose="020F0502020204030204" pitchFamily="34" charset="0"/>
                <a:ea typeface="Times New Roman" panose="02020603050405020304" pitchFamily="18" charset="0"/>
                <a:cs typeface="Calibri" panose="020F0502020204030204" pitchFamily="34" charset="0"/>
              </a:rPr>
              <a:t>Francis and the Grand Imam of Al-Azhar, Ahmed el-Tayeb in 2019, both dignitaries reject the "</a:t>
            </a:r>
            <a:r>
              <a:rPr lang="en-US" sz="1800" i="1" u="none" strike="noStrike" noProof="0" dirty="0">
                <a:effectLst/>
                <a:latin typeface="Calibri" panose="020F0502020204030204" pitchFamily="34" charset="0"/>
                <a:ea typeface="Times New Roman" panose="02020603050405020304" pitchFamily="18" charset="0"/>
                <a:cs typeface="Calibri" panose="020F0502020204030204" pitchFamily="34" charset="0"/>
              </a:rPr>
              <a:t>the discriminatory use of the term minorities which engenders feelings of isolation and inferiority</a:t>
            </a:r>
            <a:r>
              <a:rPr lang="en-US" sz="1800" u="none" strike="noStrike" noProof="0" dirty="0">
                <a:effectLst/>
                <a:latin typeface="Calibri" panose="020F0502020204030204" pitchFamily="34" charset="0"/>
                <a:ea typeface="Times New Roman" panose="02020603050405020304" pitchFamily="18" charset="0"/>
                <a:cs typeface="Calibri" panose="020F0502020204030204" pitchFamily="34" charset="0"/>
              </a:rPr>
              <a:t>" Invite the participants to share their thoughts</a:t>
            </a: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A useful conclusion may be that whilst the choice of words is important, it should not restrict a conversation. The 2019 working definition may be the most helpful way to examine minority rights as we understand them today.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endParaRPr lang="en-US" baseline="0" dirty="0"/>
          </a:p>
        </p:txBody>
      </p:sp>
      <p:sp>
        <p:nvSpPr>
          <p:cNvPr id="4" name="Slide Number Placeholder 3"/>
          <p:cNvSpPr>
            <a:spLocks noGrp="1"/>
          </p:cNvSpPr>
          <p:nvPr>
            <p:ph type="sldNum" sz="quarter" idx="10"/>
          </p:nvPr>
        </p:nvSpPr>
        <p:spPr/>
        <p:txBody>
          <a:bodyPr/>
          <a:lstStyle/>
          <a:p>
            <a:fld id="{FF0684D0-CFE5-4AAF-8D7D-9C7DFEA838F8}" type="slidenum">
              <a:rPr lang="en-US" smtClean="0"/>
              <a:t>5</a:t>
            </a:fld>
            <a:endParaRPr lang="en-US" dirty="0"/>
          </a:p>
        </p:txBody>
      </p:sp>
    </p:spTree>
    <p:extLst>
      <p:ext uri="{BB962C8B-B14F-4D97-AF65-F5344CB8AC3E}">
        <p14:creationId xmlns:p14="http://schemas.microsoft.com/office/powerpoint/2010/main" val="41761795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slide examines some of the difficulties that minorities face, as laid out in the </a:t>
            </a:r>
            <a:r>
              <a:rPr lang="fr-FR" sz="1800" u="none" strike="noStrike"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3"/>
              </a:rPr>
              <a:t>2012 report of the Special Rapporteur on freedom of religion or belief</a:t>
            </a: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Ask the group what are some general forms of discrimination that minorities suffer that they are aware of. This is a short brainstorming exercise, as in the next section, participants will be called to share their own experiences on the subject.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BEFB306E-FB07-4F21-94D5-AFAB49FF25F4}" type="slidenum">
              <a:rPr lang="en-US" smtClean="0"/>
              <a:t>6</a:t>
            </a:fld>
            <a:endParaRPr lang="en-US" dirty="0"/>
          </a:p>
        </p:txBody>
      </p:sp>
    </p:spTree>
    <p:extLst>
      <p:ext uri="{BB962C8B-B14F-4D97-AF65-F5344CB8AC3E}">
        <p14:creationId xmlns:p14="http://schemas.microsoft.com/office/powerpoint/2010/main" val="14668105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mj-lt"/>
              <a:buAutoNum type="romanLcParenBoth"/>
            </a:pPr>
            <a:r>
              <a:rPr lang="en-US" sz="1800" b="1" dirty="0">
                <a:effectLst/>
                <a:latin typeface="Calibri" panose="020F0502020204030204" pitchFamily="34" charset="0"/>
                <a:ea typeface="Times New Roman" panose="02020603050405020304" pitchFamily="18" charset="0"/>
                <a:cs typeface="Calibri" panose="020F0502020204030204" pitchFamily="34" charset="0"/>
              </a:rPr>
              <a:t>Video – Standing up for minority rights (5 minutes)</a:t>
            </a: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exercise, taken </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from the #</a:t>
            </a: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Faith4Rights</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 toolkit in Module 6, starts with a </a:t>
            </a:r>
            <a:r>
              <a:rPr lang="en-US" sz="1800" u="none" strike="noStrike"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3"/>
              </a:rPr>
              <a:t>video</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 </a:t>
            </a: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"Standing up for minority rights", featuring a meeting of ten Serbs and ten Croats in Brussels during Holy Week 2017: https://www.youtube.com/watch?v=oocbRyThld0&amp;t=114s</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fr-FR"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video highlights minorities discussing the barriers they face. One of the participants, Jelena, noted the following: "What made me especially happy is the fact that our groups got along very well. The rule of the pair-work sessions forced us into simple conversations, and the results were very good."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7</a:t>
            </a:fld>
            <a:endParaRPr lang="en-US" dirty="0"/>
          </a:p>
        </p:txBody>
      </p:sp>
    </p:spTree>
    <p:extLst>
      <p:ext uri="{BB962C8B-B14F-4D97-AF65-F5344CB8AC3E}">
        <p14:creationId xmlns:p14="http://schemas.microsoft.com/office/powerpoint/2010/main" val="2530521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500"/>
              </a:spcAft>
              <a:buClrTx/>
              <a:buSzTx/>
              <a:buFont typeface="Symbol" panose="05050102010706020507" pitchFamily="18" charset="2"/>
              <a:buNone/>
              <a:tabLst/>
              <a:defRPr/>
            </a:pPr>
            <a:r>
              <a:rPr lang="en-US" sz="1800" b="1" dirty="0">
                <a:effectLst/>
                <a:latin typeface="Calibri" panose="020F0502020204030204" pitchFamily="34" charset="0"/>
                <a:ea typeface="Times New Roman" panose="02020603050405020304" pitchFamily="18" charset="0"/>
                <a:cs typeface="Calibri" panose="020F0502020204030204" pitchFamily="34" charset="0"/>
              </a:rPr>
              <a:t>(ii) Share your story (15 minutes)</a:t>
            </a:r>
            <a:endParaRPr lang="en-GB" sz="1800" b="1"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fr-FR" sz="1100" u="none" strike="noStrike" dirty="0">
                <a:effectLst/>
                <a:latin typeface="Calibri" panose="020F0502020204030204" pitchFamily="34" charset="0"/>
                <a:ea typeface="Times New Roman" panose="02020603050405020304" pitchFamily="18" charset="0"/>
                <a:cs typeface="Calibri" panose="020F0502020204030204" pitchFamily="34" charset="0"/>
              </a:rPr>
              <a:t>Spend the rest of the time allotted for this activity discussing the video with the whole group. Ask if anyone has a similar story to share. </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fr-FR" sz="1100" u="none" strike="noStrike" dirty="0">
                <a:effectLst/>
                <a:latin typeface="Calibri" panose="020F0502020204030204" pitchFamily="34" charset="0"/>
                <a:ea typeface="Times New Roman" panose="02020603050405020304" pitchFamily="18" charset="0"/>
                <a:cs typeface="Calibri" panose="020F0502020204030204" pitchFamily="34" charset="0"/>
              </a:rPr>
              <a:t>Other questions for discussion can be the following:</a:t>
            </a:r>
            <a:endParaRPr lang="en-GB" sz="11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fr-FR" sz="1100" dirty="0">
                <a:effectLst/>
                <a:latin typeface="Calibri" panose="020F0502020204030204" pitchFamily="34" charset="0"/>
                <a:ea typeface="Times New Roman" panose="02020603050405020304" pitchFamily="18" charset="0"/>
                <a:cs typeface="Calibri" panose="020F0502020204030204" pitchFamily="34" charset="0"/>
              </a:rPr>
              <a:t>What types of minorities are there in your communities?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fr-FR" sz="1100" dirty="0">
                <a:effectLst/>
                <a:latin typeface="Calibri" panose="020F0502020204030204" pitchFamily="34" charset="0"/>
                <a:ea typeface="Times New Roman" panose="02020603050405020304" pitchFamily="18" charset="0"/>
                <a:cs typeface="Calibri" panose="020F0502020204030204" pitchFamily="34" charset="0"/>
              </a:rPr>
              <a:t>What type of discrimination do they face? </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a:p>
            <a:pPr marL="742950" lvl="1" indent="-285750" algn="just">
              <a:lnSpc>
                <a:spcPct val="107000"/>
              </a:lnSpc>
              <a:spcAft>
                <a:spcPts val="500"/>
              </a:spcAft>
              <a:buFont typeface="Courier New" panose="02070309020205020404" pitchFamily="49" charset="0"/>
              <a:buChar char="o"/>
            </a:pPr>
            <a:r>
              <a:rPr lang="fr-FR" sz="1100" dirty="0">
                <a:effectLst/>
                <a:latin typeface="Calibri" panose="020F0502020204030204" pitchFamily="34" charset="0"/>
                <a:ea typeface="Times New Roman" panose="02020603050405020304" pitchFamily="18" charset="0"/>
                <a:cs typeface="Calibri" panose="020F0502020204030204" pitchFamily="34" charset="0"/>
              </a:rPr>
              <a:t>How your religious community/belief group has addressed this discrimination?</a:t>
            </a:r>
            <a:endParaRPr lang="en-GB" sz="1100"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8</a:t>
            </a:fld>
            <a:endParaRPr lang="en-US" dirty="0"/>
          </a:p>
        </p:txBody>
      </p:sp>
    </p:spTree>
    <p:extLst>
      <p:ext uri="{BB962C8B-B14F-4D97-AF65-F5344CB8AC3E}">
        <p14:creationId xmlns:p14="http://schemas.microsoft.com/office/powerpoint/2010/main" val="224692883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This activity consists of three parts, with the first being individual reflections for 5 minutes, the second discussing those individual reflections in a small group for 10 minutes, and the third sharing the perspectives with the larger group for 5 minutes.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The four questions on the handout focus on listing the elements, action points and stakeholders.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The key takeaway is to recognize the complexity of these issues whilst seeking to move forward with the commitment.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a:p>
            <a:pPr marL="342900" lvl="0" indent="-342900" algn="just">
              <a:lnSpc>
                <a:spcPct val="107000"/>
              </a:lnSpc>
              <a:spcAft>
                <a:spcPts val="500"/>
              </a:spcAft>
              <a:buFont typeface="Symbol" panose="05050102010706020507" pitchFamily="18" charset="2"/>
              <a:buChar char=""/>
            </a:pP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Further resources and explanations on this activity can be found in this </a:t>
            </a:r>
            <a:r>
              <a:rPr lang="en-US" sz="1800" u="none" strike="noStrike" dirty="0">
                <a:solidFill>
                  <a:srgbClr val="0563C1"/>
                </a:solidFill>
                <a:effectLst/>
                <a:latin typeface="Calibri" panose="020F0502020204030204" pitchFamily="34" charset="0"/>
                <a:ea typeface="Times New Roman" panose="02020603050405020304" pitchFamily="18" charset="0"/>
                <a:cs typeface="Calibri" panose="020F0502020204030204" pitchFamily="34" charset="0"/>
                <a:hlinkClick r:id="rId3"/>
              </a:rPr>
              <a:t>link</a:t>
            </a:r>
            <a:r>
              <a:rPr lang="en-US" sz="1800" u="none" strike="noStrike" dirty="0">
                <a:effectLst/>
                <a:latin typeface="Calibri" panose="020F0502020204030204" pitchFamily="34" charset="0"/>
                <a:ea typeface="Times New Roman" panose="02020603050405020304" pitchFamily="18" charset="0"/>
                <a:cs typeface="Calibri" panose="020F0502020204030204" pitchFamily="34" charset="0"/>
              </a:rPr>
              <a:t> to the BYU/ICLRS website. This is a great site that can be used to build training events with different activities. </a:t>
            </a:r>
            <a:endParaRPr lang="en-GB" sz="1800" u="none" strike="noStrike" dirty="0">
              <a:effectLst/>
              <a:latin typeface="Calibri" panose="020F0502020204030204" pitchFamily="34" charset="0"/>
              <a:ea typeface="Times New Roman" panose="02020603050405020304" pitchFamily="18" charset="0"/>
              <a:cs typeface="Calibri" panose="020F0502020204030204" pitchFamily="34" charset="0"/>
            </a:endParaRPr>
          </a:p>
        </p:txBody>
      </p:sp>
      <p:sp>
        <p:nvSpPr>
          <p:cNvPr id="4" name="Slide Number Placeholder 3"/>
          <p:cNvSpPr>
            <a:spLocks noGrp="1"/>
          </p:cNvSpPr>
          <p:nvPr>
            <p:ph type="sldNum" sz="quarter" idx="10"/>
          </p:nvPr>
        </p:nvSpPr>
        <p:spPr/>
        <p:txBody>
          <a:bodyPr/>
          <a:lstStyle/>
          <a:p>
            <a:fld id="{BEFB306E-FB07-4F21-94D5-AFAB49FF25F4}" type="slidenum">
              <a:rPr lang="en-US" smtClean="0"/>
              <a:t>9</a:t>
            </a:fld>
            <a:endParaRPr lang="en-US" dirty="0"/>
          </a:p>
        </p:txBody>
      </p:sp>
    </p:spTree>
    <p:extLst>
      <p:ext uri="{BB962C8B-B14F-4D97-AF65-F5344CB8AC3E}">
        <p14:creationId xmlns:p14="http://schemas.microsoft.com/office/powerpoint/2010/main" val="38517264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6327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864933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2690143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974077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8B8113-0310-4FA9-A419-1B397DCC8FB8}"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841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80" y="1845734"/>
            <a:ext cx="4937760" cy="402335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3998717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239855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1636982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3367034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403D549-3BCA-49C4-BDD4-0CA2214140C4}" type="datetimeFigureOut">
              <a:rPr lang="en-US" smtClean="0"/>
              <a:t>11/27/2023</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28B8113-0310-4FA9-A419-1B397DCC8FB8}" type="slidenum">
              <a:rPr lang="en-US" smtClean="0"/>
              <a:t>‹#›</a:t>
            </a:fld>
            <a:endParaRPr lang="en-US" dirty="0"/>
          </a:p>
        </p:txBody>
      </p:sp>
    </p:spTree>
    <p:extLst>
      <p:ext uri="{BB962C8B-B14F-4D97-AF65-F5344CB8AC3E}">
        <p14:creationId xmlns:p14="http://schemas.microsoft.com/office/powerpoint/2010/main" val="2432463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4403D549-3BCA-49C4-BDD4-0CA2214140C4}" type="datetimeFigureOut">
              <a:rPr lang="en-US" smtClean="0"/>
              <a:t>11/27/2023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28B8113-0310-4FA9-A419-1B397DCC8FB8}" type="slidenum">
              <a:rPr lang="en-US" smtClean="0"/>
              <a:t>‹#›</a:t>
            </a:fld>
            <a:endParaRPr lang="en-US" dirty="0"/>
          </a:p>
        </p:txBody>
      </p:sp>
    </p:spTree>
    <p:extLst>
      <p:ext uri="{BB962C8B-B14F-4D97-AF65-F5344CB8AC3E}">
        <p14:creationId xmlns:p14="http://schemas.microsoft.com/office/powerpoint/2010/main" val="288222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403D549-3BCA-49C4-BDD4-0CA2214140C4}" type="datetimeFigureOut">
              <a:rPr lang="en-US" smtClean="0"/>
              <a:t>11/27/2023</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28B8113-0310-4FA9-A419-1B397DCC8FB8}"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0229484"/>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undocs.org/A/74/160"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7.xml"/><Relationship Id="rId1" Type="http://schemas.openxmlformats.org/officeDocument/2006/relationships/video" Target="https://www.youtube.com/embed/oocbRyThld0?feature=oembed" TargetMode="Externa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Module 6 of the #Faith4Rights toolkit</a:t>
            </a:r>
          </a:p>
        </p:txBody>
      </p:sp>
      <p:sp>
        <p:nvSpPr>
          <p:cNvPr id="3" name="Subtitle 2"/>
          <p:cNvSpPr>
            <a:spLocks noGrp="1"/>
          </p:cNvSpPr>
          <p:nvPr>
            <p:ph type="subTitle" idx="1"/>
          </p:nvPr>
        </p:nvSpPr>
        <p:spPr/>
        <p:txBody>
          <a:bodyPr vert="horz" lIns="91440" tIns="45720" rIns="91440" bIns="45720" rtlCol="0" anchor="t">
            <a:normAutofit/>
          </a:bodyPr>
          <a:lstStyle/>
          <a:p>
            <a:r>
              <a:rPr lang="en-US" sz="3600" dirty="0"/>
              <a:t>Minority Rights</a:t>
            </a:r>
          </a:p>
        </p:txBody>
      </p:sp>
    </p:spTree>
    <p:extLst>
      <p:ext uri="{BB962C8B-B14F-4D97-AF65-F5344CB8AC3E}">
        <p14:creationId xmlns:p14="http://schemas.microsoft.com/office/powerpoint/2010/main" val="8145266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7EA38E-419B-B054-C5F0-9077FCFBEE03}"/>
              </a:ext>
            </a:extLst>
          </p:cNvPr>
          <p:cNvSpPr>
            <a:spLocks noGrp="1"/>
          </p:cNvSpPr>
          <p:nvPr>
            <p:ph type="title" idx="4294967295"/>
          </p:nvPr>
        </p:nvSpPr>
        <p:spPr>
          <a:xfrm>
            <a:off x="5546196" y="0"/>
            <a:ext cx="5235025" cy="1666875"/>
          </a:xfrm>
        </p:spPr>
        <p:txBody>
          <a:bodyPr anchor="ctr">
            <a:normAutofit/>
          </a:bodyPr>
          <a:lstStyle/>
          <a:p>
            <a:r>
              <a:rPr lang="en-GB" sz="4000" b="1" dirty="0">
                <a:solidFill>
                  <a:srgbClr val="0070C0"/>
                </a:solidFill>
                <a:cs typeface="Calibri Light"/>
              </a:rPr>
              <a:t>Peer-to-Peer Exercise:</a:t>
            </a:r>
            <a:br>
              <a:rPr lang="en-GB" sz="3700" dirty="0">
                <a:cs typeface="Calibri Light"/>
              </a:rPr>
            </a:br>
            <a:r>
              <a:rPr lang="en-GB" sz="2800" dirty="0">
                <a:cs typeface="Calibri Light"/>
              </a:rPr>
              <a:t>ADDING FAITH QUOTES</a:t>
            </a:r>
          </a:p>
        </p:txBody>
      </p:sp>
      <p:sp>
        <p:nvSpPr>
          <p:cNvPr id="18" name="Content Placeholder 17">
            <a:extLst>
              <a:ext uri="{FF2B5EF4-FFF2-40B4-BE49-F238E27FC236}">
                <a16:creationId xmlns:a16="http://schemas.microsoft.com/office/drawing/2014/main" id="{C6680A42-C48E-9322-1E17-D987EE8D2667}"/>
              </a:ext>
            </a:extLst>
          </p:cNvPr>
          <p:cNvSpPr>
            <a:spLocks noGrp="1"/>
          </p:cNvSpPr>
          <p:nvPr>
            <p:ph idx="4294967295"/>
          </p:nvPr>
        </p:nvSpPr>
        <p:spPr>
          <a:xfrm>
            <a:off x="5546195" y="1456267"/>
            <a:ext cx="6273271" cy="2546773"/>
          </a:xfrm>
        </p:spPr>
        <p:txBody>
          <a:bodyPr vert="horz" lIns="0" tIns="45720" rIns="0" bIns="45720" rtlCol="0" anchor="t">
            <a:normAutofit/>
          </a:bodyPr>
          <a:lstStyle/>
          <a:p>
            <a:pPr>
              <a:lnSpc>
                <a:spcPct val="130000"/>
              </a:lnSpc>
              <a:spcBef>
                <a:spcPts val="500"/>
              </a:spcBef>
              <a:spcAft>
                <a:spcPts val="500"/>
              </a:spcAft>
            </a:pPr>
            <a:r>
              <a:rPr lang="en-GB" sz="3200" dirty="0"/>
              <a:t>“</a:t>
            </a:r>
            <a:r>
              <a:rPr lang="en-GB" sz="3200" i="1" dirty="0"/>
              <a:t>Be a lamp, or a lifeboat, or a ladder. Help someone’s soul heal. Walk out of your house like a shepherd</a:t>
            </a:r>
            <a:r>
              <a:rPr lang="en-GB" sz="3200" dirty="0"/>
              <a:t>” (Rumi)</a:t>
            </a:r>
          </a:p>
          <a:p>
            <a:pPr>
              <a:lnSpc>
                <a:spcPct val="130000"/>
              </a:lnSpc>
              <a:spcBef>
                <a:spcPts val="500"/>
              </a:spcBef>
              <a:spcAft>
                <a:spcPts val="500"/>
              </a:spcAft>
            </a:pPr>
            <a:endParaRPr lang="en-GB" sz="1100" i="1" dirty="0"/>
          </a:p>
        </p:txBody>
      </p:sp>
      <p:pic>
        <p:nvPicPr>
          <p:cNvPr id="3074" name="Picture 2">
            <a:extLst>
              <a:ext uri="{FF2B5EF4-FFF2-40B4-BE49-F238E27FC236}">
                <a16:creationId xmlns:a16="http://schemas.microsoft.com/office/drawing/2014/main" id="{BFA3C69E-0701-EC40-B947-AB6FE8D1DB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97471"/>
            <a:ext cx="5235025" cy="402336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297FAE2-D817-9BDD-C7E4-5560FE912116}"/>
              </a:ext>
            </a:extLst>
          </p:cNvPr>
          <p:cNvSpPr txBox="1"/>
          <p:nvPr/>
        </p:nvSpPr>
        <p:spPr>
          <a:xfrm>
            <a:off x="528320" y="4421144"/>
            <a:ext cx="10810240" cy="1961178"/>
          </a:xfrm>
          <a:prstGeom prst="rect">
            <a:avLst/>
          </a:prstGeom>
          <a:noFill/>
        </p:spPr>
        <p:txBody>
          <a:bodyPr wrap="square">
            <a:spAutoFit/>
          </a:bodyPr>
          <a:lstStyle/>
          <a:p>
            <a:pPr marL="91440" marR="0" lvl="0" indent="-91440" algn="ctr" defTabSz="914400" rtl="0" eaLnBrk="1" fontAlgn="auto" latinLnBrk="0" hangingPunct="1">
              <a:lnSpc>
                <a:spcPct val="130000"/>
              </a:lnSpc>
              <a:spcBef>
                <a:spcPts val="500"/>
              </a:spcBef>
              <a:spcAft>
                <a:spcPts val="500"/>
              </a:spcAft>
              <a:buClr>
                <a:srgbClr val="1CADE4"/>
              </a:buClr>
              <a:buSzPct val="100000"/>
              <a:buFont typeface="Calibri" panose="020F0502020204030204" pitchFamily="34" charset="0"/>
              <a:buChar char=" "/>
              <a:tabLst/>
              <a:defRPr/>
            </a:pPr>
            <a:r>
              <a:rPr kumimoji="0" lang="en-GB" sz="3200" b="1" i="0" u="none" strike="noStrike" kern="1200" cap="none" spc="0" normalizeH="0" baseline="0" noProof="0" dirty="0">
                <a:ln>
                  <a:noFill/>
                </a:ln>
                <a:solidFill>
                  <a:prstClr val="black">
                    <a:lumMod val="75000"/>
                    <a:lumOff val="25000"/>
                  </a:prstClr>
                </a:solidFill>
                <a:effectLst/>
                <a:uLnTx/>
                <a:uFillTx/>
                <a:latin typeface="Calibri" panose="020F0502020204030204"/>
                <a:ea typeface="+mn-ea"/>
                <a:cs typeface="Calibri"/>
              </a:rPr>
              <a:t>Think of quotes from your own religion or belief systems that support this commitment. Discuss in your small groups, and report back in 15 minutes. </a:t>
            </a:r>
          </a:p>
        </p:txBody>
      </p:sp>
    </p:spTree>
    <p:extLst>
      <p:ext uri="{BB962C8B-B14F-4D97-AF65-F5344CB8AC3E}">
        <p14:creationId xmlns:p14="http://schemas.microsoft.com/office/powerpoint/2010/main" val="22856721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D89AA7-69FA-FD75-7974-F6934BF0CF83}"/>
              </a:ext>
            </a:extLst>
          </p:cNvPr>
          <p:cNvSpPr>
            <a:spLocks noGrp="1"/>
          </p:cNvSpPr>
          <p:nvPr>
            <p:ph idx="1"/>
          </p:nvPr>
        </p:nvSpPr>
        <p:spPr>
          <a:xfrm>
            <a:off x="1091529" y="2072896"/>
            <a:ext cx="10058400" cy="4023360"/>
          </a:xfrm>
        </p:spPr>
        <p:txBody>
          <a:bodyPr vert="horz" lIns="0" tIns="45720" rIns="0" bIns="45720" rtlCol="0" anchor="t">
            <a:normAutofit fontScale="92500" lnSpcReduction="10000"/>
          </a:bodyPr>
          <a:lstStyle/>
          <a:p>
            <a:pPr marL="711200" indent="-711200">
              <a:lnSpc>
                <a:spcPct val="125000"/>
              </a:lnSpc>
              <a:spcBef>
                <a:spcPts val="1000"/>
              </a:spcBef>
              <a:spcAft>
                <a:spcPts val="1000"/>
              </a:spcAft>
              <a:buFont typeface="Wingdings" panose="05000000000000000000" pitchFamily="2" charset="2"/>
              <a:buChar char="v"/>
            </a:pPr>
            <a:r>
              <a:rPr lang="en-US" sz="4000" dirty="0"/>
              <a:t>What role does religion play in this context?</a:t>
            </a:r>
            <a:endParaRPr lang="en-US" sz="4000" dirty="0">
              <a:cs typeface="Calibri"/>
            </a:endParaRPr>
          </a:p>
          <a:p>
            <a:pPr marL="711200" indent="-711200">
              <a:lnSpc>
                <a:spcPct val="125000"/>
              </a:lnSpc>
              <a:spcBef>
                <a:spcPts val="1000"/>
              </a:spcBef>
              <a:spcAft>
                <a:spcPts val="1000"/>
              </a:spcAft>
              <a:buFont typeface="Wingdings" panose="05000000000000000000" pitchFamily="2" charset="2"/>
              <a:buChar char="v"/>
            </a:pPr>
            <a:r>
              <a:rPr lang="en-US" sz="4000" dirty="0"/>
              <a:t>How can minority discrimination be addressed through religion?</a:t>
            </a:r>
            <a:endParaRPr lang="en-US" sz="4000" dirty="0">
              <a:cs typeface="Calibri"/>
            </a:endParaRPr>
          </a:p>
          <a:p>
            <a:pPr marL="711200" indent="-711200">
              <a:lnSpc>
                <a:spcPct val="125000"/>
              </a:lnSpc>
              <a:spcBef>
                <a:spcPts val="1000"/>
              </a:spcBef>
              <a:spcAft>
                <a:spcPts val="1000"/>
              </a:spcAft>
              <a:buFont typeface="Wingdings" panose="05000000000000000000" pitchFamily="2" charset="2"/>
              <a:buChar char="v"/>
            </a:pPr>
            <a:r>
              <a:rPr lang="en-US" sz="4000" dirty="0"/>
              <a:t>How can faith actors contribute to fighting discrimination?</a:t>
            </a:r>
            <a:endParaRPr lang="en-US" sz="4000" dirty="0">
              <a:cs typeface="Calibri"/>
            </a:endParaRPr>
          </a:p>
          <a:p>
            <a:endParaRPr lang="en-US" sz="4000" dirty="0"/>
          </a:p>
        </p:txBody>
      </p:sp>
      <p:sp>
        <p:nvSpPr>
          <p:cNvPr id="5" name="Title 1">
            <a:extLst>
              <a:ext uri="{FF2B5EF4-FFF2-40B4-BE49-F238E27FC236}">
                <a16:creationId xmlns:a16="http://schemas.microsoft.com/office/drawing/2014/main" id="{2F01185E-ACBB-1369-15AF-017ACC21613C}"/>
              </a:ext>
            </a:extLst>
          </p:cNvPr>
          <p:cNvSpPr txBox="1">
            <a:spLocks/>
          </p:cNvSpPr>
          <p:nvPr/>
        </p:nvSpPr>
        <p:spPr>
          <a:xfrm>
            <a:off x="1091529" y="381494"/>
            <a:ext cx="10058400" cy="1450757"/>
          </a:xfrm>
          <a:prstGeom prst="rect">
            <a:avLst/>
          </a:prstGeom>
        </p:spPr>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b="1" dirty="0">
                <a:solidFill>
                  <a:srgbClr val="0070C0"/>
                </a:solidFill>
              </a:rPr>
              <a:t>Peer-to-Peer Exercise:</a:t>
            </a:r>
            <a:br>
              <a:rPr lang="en-US" dirty="0">
                <a:cs typeface="Calibri Light"/>
              </a:rPr>
            </a:br>
            <a:r>
              <a:rPr lang="en-US" sz="3200" dirty="0">
                <a:cs typeface="Calibri Light"/>
              </a:rPr>
              <a:t>EXPLORING</a:t>
            </a:r>
          </a:p>
        </p:txBody>
      </p:sp>
    </p:spTree>
    <p:extLst>
      <p:ext uri="{BB962C8B-B14F-4D97-AF65-F5344CB8AC3E}">
        <p14:creationId xmlns:p14="http://schemas.microsoft.com/office/powerpoint/2010/main" val="3277889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1" name="Rectangle 1030">
            <a:extLst>
              <a:ext uri="{FF2B5EF4-FFF2-40B4-BE49-F238E27FC236}">
                <a16:creationId xmlns:a16="http://schemas.microsoft.com/office/drawing/2014/main" id="{873ECEC8-0F24-45B8-950F-35FC94BCEA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293198" y="33171"/>
            <a:ext cx="3690257" cy="1450757"/>
          </a:xfrm>
        </p:spPr>
        <p:txBody>
          <a:bodyPr anchor="ctr">
            <a:normAutofit/>
          </a:bodyPr>
          <a:lstStyle/>
          <a:p>
            <a:r>
              <a:rPr lang="en-US" sz="4000" dirty="0"/>
              <a:t>Commitment VI</a:t>
            </a:r>
          </a:p>
        </p:txBody>
      </p:sp>
      <p:pic>
        <p:nvPicPr>
          <p:cNvPr id="1026" name="Picture 2" descr="We must do more to protect minorities” | OHCHR">
            <a:extLst>
              <a:ext uri="{FF2B5EF4-FFF2-40B4-BE49-F238E27FC236}">
                <a16:creationId xmlns:a16="http://schemas.microsoft.com/office/drawing/2014/main" id="{FF526210-003A-BBFB-99DC-1BE72980343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6386" b="1"/>
          <a:stretch/>
        </p:blipFill>
        <p:spPr bwMode="auto">
          <a:xfrm>
            <a:off x="7046647" y="1761949"/>
            <a:ext cx="4983236" cy="3833539"/>
          </a:xfrm>
          <a:prstGeom prst="rect">
            <a:avLst/>
          </a:prstGeom>
          <a:noFill/>
          <a:extLst>
            <a:ext uri="{909E8E84-426E-40DD-AFC4-6F175D3DCCD1}">
              <a14:hiddenFill xmlns:a14="http://schemas.microsoft.com/office/drawing/2010/main">
                <a:solidFill>
                  <a:srgbClr val="FFFFFF"/>
                </a:solidFill>
              </a14:hiddenFill>
            </a:ext>
          </a:extLst>
        </p:spPr>
      </p:pic>
      <p:cxnSp>
        <p:nvCxnSpPr>
          <p:cNvPr id="1033" name="Straight Connector 1032">
            <a:extLst>
              <a:ext uri="{FF2B5EF4-FFF2-40B4-BE49-F238E27FC236}">
                <a16:creationId xmlns:a16="http://schemas.microsoft.com/office/drawing/2014/main" id="{89EB8C68-FF1B-4849-867B-32D29B19F10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26392" y="1517098"/>
            <a:ext cx="6048676" cy="4323242"/>
          </a:xfrm>
        </p:spPr>
        <p:txBody>
          <a:bodyPr vert="horz" lIns="0" tIns="45720" rIns="0" bIns="45720" rtlCol="0" anchor="t">
            <a:noAutofit/>
          </a:bodyPr>
          <a:lstStyle/>
          <a:p>
            <a:pPr marL="0" indent="0">
              <a:lnSpc>
                <a:spcPct val="100000"/>
              </a:lnSpc>
              <a:buNone/>
            </a:pPr>
            <a:r>
              <a:rPr lang="en-US" sz="2800" dirty="0"/>
              <a:t>“</a:t>
            </a:r>
            <a:r>
              <a:rPr lang="en-GB" sz="2800" dirty="0"/>
              <a:t>We pledge to </a:t>
            </a:r>
            <a:r>
              <a:rPr lang="en-GB" sz="2800" b="1" dirty="0"/>
              <a:t>stand up for the rights of all persons belonging to minorities</a:t>
            </a:r>
            <a:r>
              <a:rPr lang="en-GB" sz="2800" dirty="0"/>
              <a:t> within our respective areas of action and to defend their freedom of religion or belief as well as their right to participate equally and effectively in cultural, religious, social, economic and public life, as recognized by international human rights law, as a minimum standard of solidarity among all believers.”</a:t>
            </a:r>
            <a:endParaRPr lang="en-US" sz="2800" dirty="0">
              <a:cs typeface="Calibri" panose="020F0502020204030204"/>
            </a:endParaRPr>
          </a:p>
        </p:txBody>
      </p:sp>
      <p:sp>
        <p:nvSpPr>
          <p:cNvPr id="1035" name="Rectangle 1034">
            <a:extLst>
              <a:ext uri="{FF2B5EF4-FFF2-40B4-BE49-F238E27FC236}">
                <a16:creationId xmlns:a16="http://schemas.microsoft.com/office/drawing/2014/main" id="{7D417315-0A35-4882-ABD2-ABE3C89E5D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37" name="Rectangle 1036">
            <a:extLst>
              <a:ext uri="{FF2B5EF4-FFF2-40B4-BE49-F238E27FC236}">
                <a16:creationId xmlns:a16="http://schemas.microsoft.com/office/drawing/2014/main" id="{8B53612E-ADB2-4457-9688-89506397AF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4014395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p>
            <a:r>
              <a:rPr lang="en-US" b="1" dirty="0">
                <a:solidFill>
                  <a:srgbClr val="0070C0"/>
                </a:solidFill>
              </a:rPr>
              <a:t>Peer-to-Peer Exercise:</a:t>
            </a:r>
            <a:br>
              <a:rPr lang="en-US" b="1" dirty="0">
                <a:solidFill>
                  <a:srgbClr val="0070C0"/>
                </a:solidFill>
                <a:ea typeface="Calibri Light"/>
                <a:cs typeface="Calibri Light"/>
              </a:rPr>
            </a:br>
            <a:r>
              <a:rPr lang="en-US" sz="3200" dirty="0">
                <a:ea typeface="Calibri Light"/>
                <a:cs typeface="Calibri Light"/>
              </a:rPr>
              <a:t>TRANSLATING COMMITMENT VI</a:t>
            </a:r>
          </a:p>
        </p:txBody>
      </p:sp>
      <p:sp>
        <p:nvSpPr>
          <p:cNvPr id="7" name="Content Placeholder 2">
            <a:extLst>
              <a:ext uri="{FF2B5EF4-FFF2-40B4-BE49-F238E27FC236}">
                <a16:creationId xmlns:a16="http://schemas.microsoft.com/office/drawing/2014/main" id="{9E2022DD-C08E-AC18-9775-A74446CD68D5}"/>
              </a:ext>
            </a:extLst>
          </p:cNvPr>
          <p:cNvSpPr>
            <a:spLocks noGrp="1"/>
          </p:cNvSpPr>
          <p:nvPr>
            <p:ph idx="1"/>
          </p:nvPr>
        </p:nvSpPr>
        <p:spPr>
          <a:xfrm>
            <a:off x="1097279" y="1908476"/>
            <a:ext cx="10315787" cy="4023360"/>
          </a:xfrm>
        </p:spPr>
        <p:txBody>
          <a:bodyPr vert="horz" lIns="0" tIns="45720" rIns="0" bIns="45720" rtlCol="0" anchor="t">
            <a:normAutofit/>
          </a:bodyPr>
          <a:lstStyle/>
          <a:p>
            <a:pPr marL="200660" lvl="1" indent="0">
              <a:lnSpc>
                <a:spcPct val="150000"/>
              </a:lnSpc>
              <a:spcBef>
                <a:spcPts val="500"/>
              </a:spcBef>
              <a:spcAft>
                <a:spcPts val="500"/>
              </a:spcAft>
              <a:buNone/>
            </a:pPr>
            <a:r>
              <a:rPr lang="en-US" sz="3600" dirty="0"/>
              <a:t>“Translate” this commitment into the simplest manner possible while keeping the core message intact. You can also translate it to another language or dialect if you prefer.</a:t>
            </a:r>
            <a:endParaRPr lang="en-GB" sz="3600" dirty="0">
              <a:ea typeface="Calibri" panose="020F0502020204030204"/>
              <a:cs typeface="Calibri" panose="020F0502020204030204"/>
            </a:endParaRPr>
          </a:p>
        </p:txBody>
      </p:sp>
      <p:sp>
        <p:nvSpPr>
          <p:cNvPr id="4" name="TextBox 3">
            <a:extLst>
              <a:ext uri="{FF2B5EF4-FFF2-40B4-BE49-F238E27FC236}">
                <a16:creationId xmlns:a16="http://schemas.microsoft.com/office/drawing/2014/main" id="{46EF7AB6-5182-1EAB-A54A-CAF84F6A5909}"/>
              </a:ext>
            </a:extLst>
          </p:cNvPr>
          <p:cNvSpPr txBox="1"/>
          <p:nvPr/>
        </p:nvSpPr>
        <p:spPr>
          <a:xfrm>
            <a:off x="3044456" y="3244334"/>
            <a:ext cx="6103088" cy="369332"/>
          </a:xfrm>
          <a:prstGeom prst="rect">
            <a:avLst/>
          </a:prstGeom>
          <a:noFill/>
        </p:spPr>
        <p:txBody>
          <a:bodyPr wrap="square">
            <a:spAutoFit/>
          </a:bodyPr>
          <a:lstStyle/>
          <a:p>
            <a:r>
              <a:rPr lang="en-GB" b="0" dirty="0">
                <a:effectLst/>
              </a:rPr>
              <a:t> </a:t>
            </a:r>
            <a:endParaRPr lang="en-US" dirty="0"/>
          </a:p>
        </p:txBody>
      </p:sp>
    </p:spTree>
    <p:extLst>
      <p:ext uri="{BB962C8B-B14F-4D97-AF65-F5344CB8AC3E}">
        <p14:creationId xmlns:p14="http://schemas.microsoft.com/office/powerpoint/2010/main" val="3370398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00" y="174547"/>
            <a:ext cx="11785600" cy="1315719"/>
          </a:xfrm>
        </p:spPr>
        <p:txBody>
          <a:bodyPr>
            <a:normAutofit fontScale="90000"/>
          </a:bodyPr>
          <a:lstStyle/>
          <a:p>
            <a:r>
              <a:rPr lang="en-US" dirty="0"/>
              <a:t>Module 6 of the #Faith4Rights toolkit and Article 27 of the International Covenant on Civil and Political Rights</a:t>
            </a:r>
          </a:p>
        </p:txBody>
      </p:sp>
      <p:sp>
        <p:nvSpPr>
          <p:cNvPr id="3" name="Content Placeholder 2">
            <a:extLst>
              <a:ext uri="{FF2B5EF4-FFF2-40B4-BE49-F238E27FC236}">
                <a16:creationId xmlns:a16="http://schemas.microsoft.com/office/drawing/2014/main" id="{61A76370-ADA6-C2EB-806B-28866E66D2EE}"/>
              </a:ext>
            </a:extLst>
          </p:cNvPr>
          <p:cNvSpPr txBox="1">
            <a:spLocks/>
          </p:cNvSpPr>
          <p:nvPr/>
        </p:nvSpPr>
        <p:spPr>
          <a:xfrm>
            <a:off x="1019755" y="1762759"/>
            <a:ext cx="10213450" cy="4707037"/>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1168" lvl="1" indent="0" algn="just">
              <a:lnSpc>
                <a:spcPct val="120000"/>
              </a:lnSpc>
              <a:buFont typeface="Calibri" pitchFamily="34" charset="0"/>
              <a:buNone/>
            </a:pPr>
            <a:endParaRPr lang="en-US" sz="3200" dirty="0"/>
          </a:p>
        </p:txBody>
      </p:sp>
      <p:sp>
        <p:nvSpPr>
          <p:cNvPr id="7" name="Content Placeholder 2">
            <a:extLst>
              <a:ext uri="{FF2B5EF4-FFF2-40B4-BE49-F238E27FC236}">
                <a16:creationId xmlns:a16="http://schemas.microsoft.com/office/drawing/2014/main" id="{1B8D8B93-9AC8-5546-A786-B40D7A7BD8C5}"/>
              </a:ext>
            </a:extLst>
          </p:cNvPr>
          <p:cNvSpPr txBox="1">
            <a:spLocks/>
          </p:cNvSpPr>
          <p:nvPr/>
        </p:nvSpPr>
        <p:spPr>
          <a:xfrm>
            <a:off x="464676" y="1982637"/>
            <a:ext cx="6489715" cy="4042956"/>
          </a:xfrm>
          <a:prstGeom prst="rect">
            <a:avLst/>
          </a:prstGeom>
        </p:spPr>
        <p:txBody>
          <a:bodyPr vert="horz" lIns="0" tIns="45720" rIns="0" bIns="45720" rtlCol="0" anchor="t">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00660" lvl="1" indent="0" algn="just">
              <a:lnSpc>
                <a:spcPct val="125000"/>
              </a:lnSpc>
              <a:spcBef>
                <a:spcPts val="500"/>
              </a:spcBef>
              <a:spcAft>
                <a:spcPts val="500"/>
              </a:spcAft>
              <a:buFont typeface="Calibri" pitchFamily="34" charset="0"/>
              <a:buNone/>
            </a:pPr>
            <a:r>
              <a:rPr lang="en-US" sz="2800" dirty="0"/>
              <a:t>“In those States in which ethnic, religious or linguistic minorities exist, persons belonging to such minorities shall not be denied the right, in community with other members of their group, to </a:t>
            </a:r>
            <a:r>
              <a:rPr lang="en-US" sz="2800" b="1" dirty="0"/>
              <a:t>enjoy their own culture</a:t>
            </a:r>
            <a:r>
              <a:rPr lang="en-US" sz="2800" dirty="0"/>
              <a:t>, to </a:t>
            </a:r>
            <a:r>
              <a:rPr lang="en-US" sz="2800" b="1" dirty="0"/>
              <a:t>profess and practice</a:t>
            </a:r>
            <a:r>
              <a:rPr lang="en-US" sz="2800" dirty="0"/>
              <a:t> their </a:t>
            </a:r>
            <a:r>
              <a:rPr lang="en-US" sz="2800" b="1" dirty="0"/>
              <a:t>own</a:t>
            </a:r>
            <a:r>
              <a:rPr lang="en-US" sz="2800" dirty="0"/>
              <a:t> </a:t>
            </a:r>
            <a:r>
              <a:rPr lang="en-US" sz="2800" b="1" dirty="0"/>
              <a:t>religion</a:t>
            </a:r>
            <a:r>
              <a:rPr lang="en-US" sz="2800" dirty="0"/>
              <a:t>, or to </a:t>
            </a:r>
            <a:r>
              <a:rPr lang="en-US" sz="2800" b="1" dirty="0"/>
              <a:t>use</a:t>
            </a:r>
            <a:r>
              <a:rPr lang="en-US" sz="2800" dirty="0"/>
              <a:t> their </a:t>
            </a:r>
            <a:r>
              <a:rPr lang="en-US" sz="2800" b="1" dirty="0"/>
              <a:t>own language</a:t>
            </a:r>
            <a:r>
              <a:rPr lang="en-US" sz="2800" dirty="0"/>
              <a:t>.” </a:t>
            </a:r>
            <a:endParaRPr lang="en-US" sz="1600" dirty="0"/>
          </a:p>
        </p:txBody>
      </p:sp>
      <p:pic>
        <p:nvPicPr>
          <p:cNvPr id="4" name="Picture 4">
            <a:extLst>
              <a:ext uri="{FF2B5EF4-FFF2-40B4-BE49-F238E27FC236}">
                <a16:creationId xmlns:a16="http://schemas.microsoft.com/office/drawing/2014/main" id="{25B9D437-B210-97C7-CD87-93CE03C6DFFB}"/>
              </a:ext>
            </a:extLst>
          </p:cNvPr>
          <p:cNvPicPr>
            <a:picLocks noChangeAspect="1"/>
          </p:cNvPicPr>
          <p:nvPr/>
        </p:nvPicPr>
        <p:blipFill rotWithShape="1">
          <a:blip r:embed="rId3"/>
          <a:srcRect l="2837" r="30496" b="353"/>
          <a:stretch/>
        </p:blipFill>
        <p:spPr>
          <a:xfrm>
            <a:off x="7527985" y="1982637"/>
            <a:ext cx="4052507" cy="4042956"/>
          </a:xfrm>
          <a:prstGeom prst="rect">
            <a:avLst/>
          </a:prstGeom>
        </p:spPr>
      </p:pic>
    </p:spTree>
    <p:extLst>
      <p:ext uri="{BB962C8B-B14F-4D97-AF65-F5344CB8AC3E}">
        <p14:creationId xmlns:p14="http://schemas.microsoft.com/office/powerpoint/2010/main" val="8708814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02918" y="48696"/>
            <a:ext cx="10058400" cy="1450757"/>
          </a:xfrm>
        </p:spPr>
        <p:txBody>
          <a:bodyPr>
            <a:normAutofit/>
          </a:bodyPr>
          <a:lstStyle/>
          <a:p>
            <a:r>
              <a:rPr lang="en-US" dirty="0"/>
              <a:t>What is the definition of 'minority'?</a:t>
            </a:r>
          </a:p>
        </p:txBody>
      </p:sp>
      <p:sp>
        <p:nvSpPr>
          <p:cNvPr id="4" name="Content Placeholder 2"/>
          <p:cNvSpPr>
            <a:spLocks noGrp="1"/>
          </p:cNvSpPr>
          <p:nvPr>
            <p:ph idx="1"/>
          </p:nvPr>
        </p:nvSpPr>
        <p:spPr>
          <a:xfrm>
            <a:off x="1093536" y="1814401"/>
            <a:ext cx="10379241" cy="4707037"/>
          </a:xfrm>
        </p:spPr>
        <p:txBody>
          <a:bodyPr vert="horz" lIns="0" tIns="45720" rIns="0" bIns="45720" rtlCol="0" anchor="t">
            <a:noAutofit/>
          </a:bodyPr>
          <a:lstStyle/>
          <a:p>
            <a:pPr marL="200660" lvl="1" indent="0" algn="just">
              <a:lnSpc>
                <a:spcPct val="100000"/>
              </a:lnSpc>
              <a:spcBef>
                <a:spcPts val="500"/>
              </a:spcBef>
              <a:spcAft>
                <a:spcPts val="500"/>
              </a:spcAft>
              <a:buNone/>
            </a:pPr>
            <a:r>
              <a:rPr lang="en-GB" sz="3000" b="1" dirty="0"/>
              <a:t>“</a:t>
            </a:r>
            <a:r>
              <a:rPr lang="en-US" sz="3000" dirty="0"/>
              <a:t>An ethnic, religious or linguistic minority is any group of persons which constitutes less than half of the population in the entire territory of a State whose members share common characteristics of culture, religion or language, or a combination of any of these. A person can freely belong to an ethnic, religious or linguistic minority without any requirement of citizenship, residence, official recognition or any other status. </a:t>
            </a:r>
            <a:r>
              <a:rPr lang="en-GB" sz="3000" dirty="0"/>
              <a:t>”</a:t>
            </a:r>
            <a:endParaRPr lang="en-US" sz="3000" dirty="0">
              <a:cs typeface="Calibri" panose="020F0502020204030204"/>
            </a:endParaRPr>
          </a:p>
          <a:p>
            <a:pPr marL="200660" lvl="1" indent="0" algn="r">
              <a:lnSpc>
                <a:spcPct val="100000"/>
              </a:lnSpc>
              <a:spcBef>
                <a:spcPts val="500"/>
              </a:spcBef>
              <a:spcAft>
                <a:spcPts val="500"/>
              </a:spcAft>
              <a:buNone/>
            </a:pPr>
            <a:r>
              <a:rPr lang="en-GB" sz="3000" dirty="0">
                <a:cs typeface="Calibri" panose="020F0502020204030204"/>
              </a:rPr>
              <a:t>Fernand de Varennes, </a:t>
            </a:r>
            <a:r>
              <a:rPr lang="en-GB" sz="3000" dirty="0">
                <a:cs typeface="Calibri" panose="020F0502020204030204"/>
                <a:hlinkClick r:id="rId3"/>
              </a:rPr>
              <a:t>Report of the Special Rapporteur on Minority Issues, 2019</a:t>
            </a:r>
            <a:r>
              <a:rPr lang="en-GB" sz="3000" dirty="0">
                <a:cs typeface="Calibri" panose="020F0502020204030204"/>
              </a:rPr>
              <a:t>, paragraph 53</a:t>
            </a:r>
          </a:p>
          <a:p>
            <a:pPr marL="200660" lvl="1" indent="0" algn="just">
              <a:lnSpc>
                <a:spcPct val="100000"/>
              </a:lnSpc>
              <a:buNone/>
            </a:pPr>
            <a:endParaRPr lang="en-GB" sz="2400" i="1" dirty="0">
              <a:cs typeface="Calibri" panose="020F0502020204030204"/>
            </a:endParaRPr>
          </a:p>
        </p:txBody>
      </p:sp>
    </p:spTree>
    <p:extLst>
      <p:ext uri="{BB962C8B-B14F-4D97-AF65-F5344CB8AC3E}">
        <p14:creationId xmlns:p14="http://schemas.microsoft.com/office/powerpoint/2010/main" val="4189104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D435BE-627C-7E7F-738B-B82EFF3DED6C}"/>
              </a:ext>
            </a:extLst>
          </p:cNvPr>
          <p:cNvSpPr>
            <a:spLocks noGrp="1"/>
          </p:cNvSpPr>
          <p:nvPr>
            <p:ph type="title"/>
          </p:nvPr>
        </p:nvSpPr>
        <p:spPr/>
        <p:txBody>
          <a:bodyPr/>
          <a:lstStyle/>
          <a:p>
            <a:r>
              <a:rPr lang="en-US" dirty="0"/>
              <a:t>Module 6: Challenges </a:t>
            </a:r>
          </a:p>
        </p:txBody>
      </p:sp>
      <p:sp>
        <p:nvSpPr>
          <p:cNvPr id="3" name="Content Placeholder 2">
            <a:extLst>
              <a:ext uri="{FF2B5EF4-FFF2-40B4-BE49-F238E27FC236}">
                <a16:creationId xmlns:a16="http://schemas.microsoft.com/office/drawing/2014/main" id="{F5352104-AC58-0163-1C66-AC9CBFCCFCDC}"/>
              </a:ext>
            </a:extLst>
          </p:cNvPr>
          <p:cNvSpPr>
            <a:spLocks noGrp="1"/>
          </p:cNvSpPr>
          <p:nvPr>
            <p:ph idx="1"/>
          </p:nvPr>
        </p:nvSpPr>
        <p:spPr>
          <a:xfrm>
            <a:off x="1068525" y="2162036"/>
            <a:ext cx="10058400" cy="4023360"/>
          </a:xfrm>
        </p:spPr>
        <p:txBody>
          <a:bodyPr vert="horz" lIns="0" tIns="45720" rIns="0" bIns="45720" rtlCol="0" anchor="t">
            <a:noAutofit/>
          </a:bodyPr>
          <a:lstStyle/>
          <a:p>
            <a:pPr algn="just">
              <a:lnSpc>
                <a:spcPct val="125000"/>
              </a:lnSpc>
              <a:spcBef>
                <a:spcPts val="500"/>
              </a:spcBef>
              <a:spcAft>
                <a:spcPts val="500"/>
              </a:spcAft>
            </a:pPr>
            <a:r>
              <a:rPr lang="en-US" sz="3200" dirty="0"/>
              <a:t>Human rights violations that minorities face “</a:t>
            </a:r>
            <a:r>
              <a:rPr lang="en-GB" sz="3200" dirty="0"/>
              <a:t>include […] </a:t>
            </a:r>
            <a:r>
              <a:rPr lang="en-GB" sz="3200" b="1" dirty="0"/>
              <a:t>systematic discrimination </a:t>
            </a:r>
            <a:r>
              <a:rPr lang="en-GB" sz="3200" dirty="0"/>
              <a:t>and partial exclusion from important sectors of society; […] </a:t>
            </a:r>
            <a:r>
              <a:rPr lang="en-GB" sz="3200" b="1" dirty="0"/>
              <a:t>indoctrination of children</a:t>
            </a:r>
            <a:r>
              <a:rPr lang="en-GB" sz="3200" dirty="0"/>
              <a:t> from minorities in public schools; publicly stoked prejudices and </a:t>
            </a:r>
            <a:r>
              <a:rPr lang="en-GB" sz="3200" b="1" dirty="0"/>
              <a:t>vilification</a:t>
            </a:r>
            <a:r>
              <a:rPr lang="en-GB" sz="3200" dirty="0"/>
              <a:t> sometimes connected with historic traumas and national mythologies […] ”</a:t>
            </a:r>
            <a:endParaRPr lang="en-US" sz="3200" dirty="0">
              <a:cs typeface="Calibri" panose="020F0502020204030204"/>
            </a:endParaRPr>
          </a:p>
        </p:txBody>
      </p:sp>
    </p:spTree>
    <p:extLst>
      <p:ext uri="{BB962C8B-B14F-4D97-AF65-F5344CB8AC3E}">
        <p14:creationId xmlns:p14="http://schemas.microsoft.com/office/powerpoint/2010/main" val="21169868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078038" y="5075238"/>
            <a:ext cx="10113962" cy="822325"/>
          </a:xfrm>
        </p:spPr>
        <p:txBody>
          <a:bodyPr vert="horz" lIns="91440" tIns="45720" rIns="91440" bIns="45720" rtlCol="0" anchor="b">
            <a:normAutofit fontScale="90000"/>
          </a:bodyPr>
          <a:lstStyle/>
          <a:p>
            <a:r>
              <a:rPr lang="en-US" sz="4000" b="1" dirty="0">
                <a:solidFill>
                  <a:schemeClr val="bg1"/>
                </a:solidFill>
                <a:latin typeface="+mn-lt"/>
              </a:rPr>
              <a:t>Peer-to-Peer Exercise:</a:t>
            </a:r>
            <a:r>
              <a:rPr lang="en-US" sz="4000" dirty="0">
                <a:solidFill>
                  <a:schemeClr val="bg1"/>
                </a:solidFill>
                <a:latin typeface="+mn-lt"/>
              </a:rPr>
              <a:t> </a:t>
            </a:r>
            <a:br>
              <a:rPr lang="en-US" sz="5600" dirty="0">
                <a:solidFill>
                  <a:schemeClr val="tx1">
                    <a:lumMod val="85000"/>
                    <a:lumOff val="15000"/>
                  </a:schemeClr>
                </a:solidFill>
                <a:cs typeface="Calibri Light"/>
              </a:rPr>
            </a:br>
            <a:endParaRPr lang="en-US" sz="3200" dirty="0">
              <a:solidFill>
                <a:schemeClr val="tx1">
                  <a:lumMod val="85000"/>
                  <a:lumOff val="15000"/>
                </a:schemeClr>
              </a:solidFill>
              <a:cs typeface="Calibri Light"/>
            </a:endParaRPr>
          </a:p>
        </p:txBody>
      </p:sp>
      <p:sp>
        <p:nvSpPr>
          <p:cNvPr id="3" name="Text Placeholder 2">
            <a:extLst>
              <a:ext uri="{FF2B5EF4-FFF2-40B4-BE49-F238E27FC236}">
                <a16:creationId xmlns:a16="http://schemas.microsoft.com/office/drawing/2014/main" id="{24D4BBCB-4C36-2A06-3CDB-AF3760727712}"/>
              </a:ext>
            </a:extLst>
          </p:cNvPr>
          <p:cNvSpPr>
            <a:spLocks noGrp="1"/>
          </p:cNvSpPr>
          <p:nvPr>
            <p:ph type="body" sz="half" idx="4294967295"/>
          </p:nvPr>
        </p:nvSpPr>
        <p:spPr>
          <a:xfrm>
            <a:off x="2078038" y="5907088"/>
            <a:ext cx="10113962" cy="593725"/>
          </a:xfrm>
        </p:spPr>
        <p:txBody>
          <a:bodyPr>
            <a:normAutofit/>
          </a:bodyPr>
          <a:lstStyle/>
          <a:p>
            <a:r>
              <a:rPr lang="en-US" sz="3600" dirty="0">
                <a:solidFill>
                  <a:schemeClr val="bg1"/>
                </a:solidFill>
              </a:rPr>
              <a:t>STORYTELLING</a:t>
            </a:r>
            <a:endParaRPr lang="en-GB" sz="3200" dirty="0">
              <a:solidFill>
                <a:schemeClr val="bg1"/>
              </a:solidFill>
            </a:endParaRPr>
          </a:p>
        </p:txBody>
      </p:sp>
      <p:pic>
        <p:nvPicPr>
          <p:cNvPr id="7" name="Online Media 6" title="STANDING UP FOR MINORITY RIGHTS - TRAILER">
            <a:hlinkClick r:id="" action="ppaction://media"/>
            <a:extLst>
              <a:ext uri="{FF2B5EF4-FFF2-40B4-BE49-F238E27FC236}">
                <a16:creationId xmlns:a16="http://schemas.microsoft.com/office/drawing/2014/main" id="{32A1338E-E484-569C-FE85-2828DD6EFA70}"/>
              </a:ext>
            </a:extLst>
          </p:cNvPr>
          <p:cNvPicPr>
            <a:picLocks noGrp="1" noRot="1" noChangeAspect="1"/>
          </p:cNvPicPr>
          <p:nvPr>
            <p:ph type="pic" idx="4294967295"/>
            <a:videoFile r:link="rId1"/>
          </p:nvPr>
        </p:nvPicPr>
        <p:blipFill>
          <a:blip r:embed="rId4"/>
          <a:srcRect t="1" b="1"/>
          <a:stretch/>
        </p:blipFill>
        <p:spPr>
          <a:xfrm>
            <a:off x="2600960" y="1223048"/>
            <a:ext cx="8692198" cy="4910948"/>
          </a:xfrm>
          <a:prstGeom prst="rect">
            <a:avLst/>
          </a:prstGeom>
        </p:spPr>
      </p:pic>
      <p:sp>
        <p:nvSpPr>
          <p:cNvPr id="8" name="Title 1">
            <a:extLst>
              <a:ext uri="{FF2B5EF4-FFF2-40B4-BE49-F238E27FC236}">
                <a16:creationId xmlns:a16="http://schemas.microsoft.com/office/drawing/2014/main" id="{766F4A9D-B7B0-4F41-5ED2-DEE03D35EC9A}"/>
              </a:ext>
            </a:extLst>
          </p:cNvPr>
          <p:cNvSpPr txBox="1">
            <a:spLocks/>
          </p:cNvSpPr>
          <p:nvPr/>
        </p:nvSpPr>
        <p:spPr>
          <a:xfrm>
            <a:off x="435567" y="52638"/>
            <a:ext cx="5235025" cy="1397317"/>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GB" sz="4000" b="1" dirty="0">
                <a:solidFill>
                  <a:srgbClr val="0070C0"/>
                </a:solidFill>
                <a:cs typeface="Calibri Light"/>
              </a:rPr>
              <a:t>Peer-to-Peer Exercise:</a:t>
            </a:r>
            <a:br>
              <a:rPr lang="en-GB" sz="3700" dirty="0">
                <a:cs typeface="Calibri Light"/>
              </a:rPr>
            </a:br>
            <a:r>
              <a:rPr lang="en-GB" sz="2800" dirty="0">
                <a:cs typeface="Calibri Light"/>
              </a:rPr>
              <a:t>STORYTELLING</a:t>
            </a:r>
          </a:p>
        </p:txBody>
      </p:sp>
    </p:spTree>
    <p:extLst>
      <p:ext uri="{BB962C8B-B14F-4D97-AF65-F5344CB8AC3E}">
        <p14:creationId xmlns:p14="http://schemas.microsoft.com/office/powerpoint/2010/main" val="636480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vert="horz" lIns="91440" tIns="45720" rIns="91440" bIns="45720" rtlCol="0" anchor="b">
            <a:normAutofit/>
          </a:bodyPr>
          <a:lstStyle/>
          <a:p>
            <a:r>
              <a:rPr lang="en-US" sz="4000" b="1" dirty="0">
                <a:solidFill>
                  <a:schemeClr val="bg1"/>
                </a:solidFill>
                <a:latin typeface="+mn-lt"/>
              </a:rPr>
              <a:t>Peer-to-Peer Exercise:</a:t>
            </a:r>
            <a:r>
              <a:rPr lang="en-US" sz="4000" dirty="0">
                <a:solidFill>
                  <a:schemeClr val="bg1"/>
                </a:solidFill>
                <a:latin typeface="+mn-lt"/>
              </a:rPr>
              <a:t> </a:t>
            </a:r>
            <a:br>
              <a:rPr lang="en-US" sz="5600" dirty="0">
                <a:solidFill>
                  <a:schemeClr val="tx1">
                    <a:lumMod val="85000"/>
                    <a:lumOff val="15000"/>
                  </a:schemeClr>
                </a:solidFill>
                <a:cs typeface="Calibri Light"/>
              </a:rPr>
            </a:br>
            <a:endParaRPr lang="en-US" sz="3200" dirty="0">
              <a:solidFill>
                <a:schemeClr val="tx1">
                  <a:lumMod val="85000"/>
                  <a:lumOff val="15000"/>
                </a:schemeClr>
              </a:solidFill>
              <a:cs typeface="Calibri Light"/>
            </a:endParaRPr>
          </a:p>
        </p:txBody>
      </p:sp>
      <p:sp>
        <p:nvSpPr>
          <p:cNvPr id="3" name="Text Placeholder 2">
            <a:extLst>
              <a:ext uri="{FF2B5EF4-FFF2-40B4-BE49-F238E27FC236}">
                <a16:creationId xmlns:a16="http://schemas.microsoft.com/office/drawing/2014/main" id="{24D4BBCB-4C36-2A06-3CDB-AF3760727712}"/>
              </a:ext>
            </a:extLst>
          </p:cNvPr>
          <p:cNvSpPr>
            <a:spLocks noGrp="1"/>
          </p:cNvSpPr>
          <p:nvPr>
            <p:ph idx="1"/>
          </p:nvPr>
        </p:nvSpPr>
        <p:spPr/>
        <p:txBody>
          <a:bodyPr>
            <a:normAutofit/>
          </a:bodyPr>
          <a:lstStyle/>
          <a:p>
            <a:r>
              <a:rPr lang="en-US" sz="3600" dirty="0">
                <a:solidFill>
                  <a:schemeClr val="bg1"/>
                </a:solidFill>
              </a:rPr>
              <a:t>STORYTELLING</a:t>
            </a:r>
            <a:endParaRPr lang="en-GB" sz="3200" dirty="0">
              <a:solidFill>
                <a:schemeClr val="bg1"/>
              </a:solidFill>
            </a:endParaRPr>
          </a:p>
        </p:txBody>
      </p:sp>
      <p:sp>
        <p:nvSpPr>
          <p:cNvPr id="8" name="Title 1">
            <a:extLst>
              <a:ext uri="{FF2B5EF4-FFF2-40B4-BE49-F238E27FC236}">
                <a16:creationId xmlns:a16="http://schemas.microsoft.com/office/drawing/2014/main" id="{766F4A9D-B7B0-4F41-5ED2-DEE03D35EC9A}"/>
              </a:ext>
            </a:extLst>
          </p:cNvPr>
          <p:cNvSpPr txBox="1">
            <a:spLocks/>
          </p:cNvSpPr>
          <p:nvPr/>
        </p:nvSpPr>
        <p:spPr>
          <a:xfrm>
            <a:off x="1036320" y="178859"/>
            <a:ext cx="5486402" cy="1666875"/>
          </a:xfrm>
          <a:prstGeom prst="rect">
            <a:avLst/>
          </a:prstGeom>
        </p:spPr>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GB" sz="4000" b="1" dirty="0">
                <a:solidFill>
                  <a:srgbClr val="0070C0"/>
                </a:solidFill>
                <a:cs typeface="Calibri Light"/>
              </a:rPr>
              <a:t>Peer-to-Peer Exercise:</a:t>
            </a:r>
            <a:br>
              <a:rPr lang="en-GB" sz="3700" dirty="0">
                <a:solidFill>
                  <a:srgbClr val="0070C0"/>
                </a:solidFill>
                <a:cs typeface="Calibri Light"/>
              </a:rPr>
            </a:br>
            <a:r>
              <a:rPr lang="en-GB" sz="2800" dirty="0">
                <a:cs typeface="Calibri Light"/>
              </a:rPr>
              <a:t>STORYTELLING</a:t>
            </a:r>
          </a:p>
        </p:txBody>
      </p:sp>
      <p:sp>
        <p:nvSpPr>
          <p:cNvPr id="5" name="TextBox 4">
            <a:extLst>
              <a:ext uri="{FF2B5EF4-FFF2-40B4-BE49-F238E27FC236}">
                <a16:creationId xmlns:a16="http://schemas.microsoft.com/office/drawing/2014/main" id="{7E0553FB-17BC-E4DF-8E85-CF04DCF9ACF2}"/>
              </a:ext>
            </a:extLst>
          </p:cNvPr>
          <p:cNvSpPr txBox="1"/>
          <p:nvPr/>
        </p:nvSpPr>
        <p:spPr>
          <a:xfrm>
            <a:off x="1036320" y="1737360"/>
            <a:ext cx="9978497" cy="4586512"/>
          </a:xfrm>
          <a:prstGeom prst="rect">
            <a:avLst/>
          </a:prstGeom>
          <a:noFill/>
        </p:spPr>
        <p:txBody>
          <a:bodyPr wrap="square">
            <a:spAutoFit/>
          </a:bodyPr>
          <a:lstStyle/>
          <a:p>
            <a:pPr marL="355600" lvl="0" indent="-355600">
              <a:lnSpc>
                <a:spcPct val="125000"/>
              </a:lnSpc>
              <a:spcBef>
                <a:spcPts val="1000"/>
              </a:spcBef>
              <a:spcAft>
                <a:spcPts val="1000"/>
              </a:spcAft>
            </a:pPr>
            <a:r>
              <a:rPr lang="fr-FR" sz="36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Share your story</a:t>
            </a:r>
          </a:p>
          <a:p>
            <a:pPr marL="711200" lvl="2" indent="-711200">
              <a:lnSpc>
                <a:spcPct val="125000"/>
              </a:lnSpc>
              <a:spcBef>
                <a:spcPts val="1000"/>
              </a:spcBef>
              <a:spcAft>
                <a:spcPts val="1000"/>
              </a:spcAft>
              <a:buFont typeface="Wingdings" panose="05000000000000000000" pitchFamily="2" charset="2"/>
              <a:buChar char="v"/>
            </a:pPr>
            <a:r>
              <a:rPr lang="fr-FR" sz="3200" dirty="0">
                <a:effectLst/>
                <a:latin typeface="Calibri" panose="020F0502020204030204" pitchFamily="34" charset="0"/>
                <a:ea typeface="Times New Roman" panose="02020603050405020304" pitchFamily="18" charset="0"/>
                <a:cs typeface="Calibri" panose="020F0502020204030204" pitchFamily="34" charset="0"/>
              </a:rPr>
              <a:t>What types of minorities are there in your communities? </a:t>
            </a:r>
            <a:endParaRPr lang="en-GB" sz="3200" dirty="0">
              <a:effectLst/>
              <a:latin typeface="Calibri" panose="020F0502020204030204" pitchFamily="34" charset="0"/>
              <a:ea typeface="Times New Roman" panose="02020603050405020304" pitchFamily="18" charset="0"/>
              <a:cs typeface="Calibri" panose="020F0502020204030204" pitchFamily="34" charset="0"/>
            </a:endParaRPr>
          </a:p>
          <a:p>
            <a:pPr marL="711200" lvl="1" indent="-711200">
              <a:lnSpc>
                <a:spcPct val="125000"/>
              </a:lnSpc>
              <a:spcBef>
                <a:spcPts val="1000"/>
              </a:spcBef>
              <a:spcAft>
                <a:spcPts val="1000"/>
              </a:spcAft>
              <a:buFont typeface="Wingdings" panose="05000000000000000000" pitchFamily="2" charset="2"/>
              <a:buChar char="v"/>
            </a:pPr>
            <a:r>
              <a:rPr lang="fr-FR" sz="3200" dirty="0">
                <a:effectLst/>
                <a:latin typeface="Calibri" panose="020F0502020204030204" pitchFamily="34" charset="0"/>
                <a:ea typeface="Times New Roman" panose="02020603050405020304" pitchFamily="18" charset="0"/>
                <a:cs typeface="Calibri" panose="020F0502020204030204" pitchFamily="34" charset="0"/>
              </a:rPr>
              <a:t>What type of discrimination do they face? </a:t>
            </a:r>
            <a:endParaRPr lang="en-GB" sz="3200" dirty="0">
              <a:effectLst/>
              <a:latin typeface="Calibri" panose="020F0502020204030204" pitchFamily="34" charset="0"/>
              <a:ea typeface="Times New Roman" panose="02020603050405020304" pitchFamily="18" charset="0"/>
              <a:cs typeface="Calibri" panose="020F0502020204030204" pitchFamily="34" charset="0"/>
            </a:endParaRPr>
          </a:p>
          <a:p>
            <a:pPr marL="711200" lvl="1" indent="-711200">
              <a:lnSpc>
                <a:spcPct val="125000"/>
              </a:lnSpc>
              <a:spcBef>
                <a:spcPts val="1000"/>
              </a:spcBef>
              <a:spcAft>
                <a:spcPts val="1000"/>
              </a:spcAft>
              <a:buFont typeface="Wingdings" panose="05000000000000000000" pitchFamily="2" charset="2"/>
              <a:buChar char="v"/>
            </a:pPr>
            <a:r>
              <a:rPr lang="fr-FR" sz="3200" dirty="0">
                <a:effectLst/>
                <a:latin typeface="Calibri" panose="020F0502020204030204" pitchFamily="34" charset="0"/>
                <a:ea typeface="Times New Roman" panose="02020603050405020304" pitchFamily="18" charset="0"/>
                <a:cs typeface="Calibri" panose="020F0502020204030204" pitchFamily="34" charset="0"/>
              </a:rPr>
              <a:t>How has </a:t>
            </a:r>
            <a:r>
              <a:rPr lang="fr-FR" sz="3200" dirty="0" err="1">
                <a:effectLst/>
                <a:latin typeface="Calibri" panose="020F0502020204030204" pitchFamily="34" charset="0"/>
                <a:ea typeface="Times New Roman" panose="02020603050405020304" pitchFamily="18" charset="0"/>
                <a:cs typeface="Calibri" panose="020F0502020204030204" pitchFamily="34" charset="0"/>
              </a:rPr>
              <a:t>your</a:t>
            </a:r>
            <a:r>
              <a:rPr lang="fr-FR" sz="3200" dirty="0">
                <a:effectLst/>
                <a:latin typeface="Calibri" panose="020F0502020204030204" pitchFamily="34" charset="0"/>
                <a:ea typeface="Times New Roman" panose="02020603050405020304" pitchFamily="18" charset="0"/>
                <a:cs typeface="Calibri" panose="020F0502020204030204" pitchFamily="34" charset="0"/>
              </a:rPr>
              <a:t> religious community/</a:t>
            </a:r>
            <a:r>
              <a:rPr lang="fr-FR" sz="3200" dirty="0" err="1">
                <a:effectLst/>
                <a:latin typeface="Calibri" panose="020F0502020204030204" pitchFamily="34" charset="0"/>
                <a:ea typeface="Times New Roman" panose="02020603050405020304" pitchFamily="18" charset="0"/>
                <a:cs typeface="Calibri" panose="020F0502020204030204" pitchFamily="34" charset="0"/>
              </a:rPr>
              <a:t>belief</a:t>
            </a:r>
            <a:r>
              <a:rPr lang="fr-FR" sz="3200" dirty="0">
                <a:effectLst/>
                <a:latin typeface="Calibri" panose="020F0502020204030204" pitchFamily="34" charset="0"/>
                <a:ea typeface="Times New Roman" panose="02020603050405020304" pitchFamily="18" charset="0"/>
                <a:cs typeface="Calibri" panose="020F0502020204030204" pitchFamily="34" charset="0"/>
              </a:rPr>
              <a:t> group addressed this discrimination?</a:t>
            </a:r>
            <a:endParaRPr lang="en-GB" sz="3200" dirty="0">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19243157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Peer-to-Peer Exercise:</a:t>
            </a:r>
            <a:br>
              <a:rPr lang="en-US" dirty="0">
                <a:cs typeface="Calibri Light"/>
              </a:rPr>
            </a:br>
            <a:r>
              <a:rPr lang="en-US" sz="3200" dirty="0">
                <a:cs typeface="Calibri Light"/>
              </a:rPr>
              <a:t>UNPACKING</a:t>
            </a:r>
          </a:p>
        </p:txBody>
      </p:sp>
      <p:sp>
        <p:nvSpPr>
          <p:cNvPr id="5" name="Content Placeholder 2">
            <a:extLst>
              <a:ext uri="{FF2B5EF4-FFF2-40B4-BE49-F238E27FC236}">
                <a16:creationId xmlns:a16="http://schemas.microsoft.com/office/drawing/2014/main" id="{7E1902B7-7EC8-C70A-9417-CCB7BB66D8DE}"/>
              </a:ext>
            </a:extLst>
          </p:cNvPr>
          <p:cNvSpPr>
            <a:spLocks noGrp="1"/>
          </p:cNvSpPr>
          <p:nvPr>
            <p:ph idx="1"/>
          </p:nvPr>
        </p:nvSpPr>
        <p:spPr>
          <a:xfrm>
            <a:off x="1097280" y="1908476"/>
            <a:ext cx="10744950" cy="4522304"/>
          </a:xfrm>
        </p:spPr>
        <p:txBody>
          <a:bodyPr vert="horz" lIns="0" tIns="45720" rIns="0" bIns="45720" rtlCol="0" anchor="t">
            <a:normAutofit lnSpcReduction="10000"/>
          </a:bodyPr>
          <a:lstStyle/>
          <a:p>
            <a:pPr marL="360363" lvl="1" indent="-360363">
              <a:lnSpc>
                <a:spcPct val="100000"/>
              </a:lnSpc>
              <a:spcBef>
                <a:spcPts val="1000"/>
              </a:spcBef>
              <a:spcAft>
                <a:spcPts val="1000"/>
              </a:spcAft>
              <a:buFont typeface="Arial" pitchFamily="34" charset="0"/>
              <a:buChar char="•"/>
            </a:pPr>
            <a:r>
              <a:rPr lang="en-US" sz="3600" dirty="0">
                <a:effectLst/>
                <a:latin typeface="Calibri" panose="020F0502020204030204" pitchFamily="34" charset="0"/>
                <a:ea typeface="Calibri" panose="020F0502020204030204" pitchFamily="34" charset="0"/>
                <a:cs typeface="Times New Roman" panose="02020603050405020304" pitchFamily="18" charset="0"/>
              </a:rPr>
              <a:t>Why is this commitment important?</a:t>
            </a:r>
            <a:endParaRPr lang="en-US" sz="3600" dirty="0"/>
          </a:p>
          <a:p>
            <a:pPr marL="360363" lvl="1" indent="-360363">
              <a:lnSpc>
                <a:spcPct val="100000"/>
              </a:lnSpc>
              <a:spcBef>
                <a:spcPts val="1000"/>
              </a:spcBef>
              <a:spcAft>
                <a:spcPts val="1000"/>
              </a:spcAft>
              <a:buFont typeface="Arial" pitchFamily="34" charset="0"/>
              <a:buChar char="•"/>
            </a:pPr>
            <a:r>
              <a:rPr lang="en-US" sz="3600" dirty="0"/>
              <a:t>What are the different components of the commitment?</a:t>
            </a:r>
          </a:p>
          <a:p>
            <a:pPr marL="360363" lvl="1" indent="-360363">
              <a:lnSpc>
                <a:spcPct val="100000"/>
              </a:lnSpc>
              <a:spcBef>
                <a:spcPts val="1000"/>
              </a:spcBef>
              <a:spcAft>
                <a:spcPts val="1000"/>
              </a:spcAft>
              <a:buFont typeface="Arial" pitchFamily="34" charset="0"/>
              <a:buChar char="•"/>
            </a:pPr>
            <a:r>
              <a:rPr lang="en-US" sz="3600" dirty="0"/>
              <a:t>What are the corresponding action points to these components?</a:t>
            </a:r>
          </a:p>
          <a:p>
            <a:pPr marL="360363" lvl="1" indent="-360363">
              <a:lnSpc>
                <a:spcPct val="100000"/>
              </a:lnSpc>
              <a:spcBef>
                <a:spcPts val="1000"/>
              </a:spcBef>
              <a:spcAft>
                <a:spcPts val="1000"/>
              </a:spcAft>
              <a:buFont typeface="Arial" pitchFamily="34" charset="0"/>
              <a:buChar char="•"/>
            </a:pPr>
            <a:r>
              <a:rPr lang="en-US" sz="3600" dirty="0"/>
              <a:t>Who are the stakeholders that would take those actions?</a:t>
            </a:r>
            <a:endParaRPr lang="en-GB" sz="3600" dirty="0">
              <a:cs typeface="Calibri" panose="020F0502020204030204"/>
            </a:endParaRPr>
          </a:p>
        </p:txBody>
      </p:sp>
    </p:spTree>
    <p:extLst>
      <p:ext uri="{BB962C8B-B14F-4D97-AF65-F5344CB8AC3E}">
        <p14:creationId xmlns:p14="http://schemas.microsoft.com/office/powerpoint/2010/main" val="1078759015"/>
      </p:ext>
    </p:extLst>
  </p:cSld>
  <p:clrMapOvr>
    <a:masterClrMapping/>
  </p:clrMapOvr>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FA524EA2284F6459234021D736866BB" ma:contentTypeVersion="14" ma:contentTypeDescription="Create a new document." ma:contentTypeScope="" ma:versionID="4e70e0b3e52a63b4b2c7c97325df5ac7">
  <xsd:schema xmlns:xsd="http://www.w3.org/2001/XMLSchema" xmlns:xs="http://www.w3.org/2001/XMLSchema" xmlns:p="http://schemas.microsoft.com/office/2006/metadata/properties" xmlns:ns2="79d7f8ca-f76d-437e-9427-00cd3bdb0a1d" xmlns:ns3="383b3da0-f719-4995-b069-99d905c2a5ef" xmlns:ns4="985ec44e-1bab-4c0b-9df0-6ba128686fc9" targetNamespace="http://schemas.microsoft.com/office/2006/metadata/properties" ma:root="true" ma:fieldsID="e2ad17c0e1f028e64d5a0aa8c71add0b" ns2:_="" ns3:_="" ns4:_="">
    <xsd:import namespace="79d7f8ca-f76d-437e-9427-00cd3bdb0a1d"/>
    <xsd:import namespace="383b3da0-f719-4995-b069-99d905c2a5ef"/>
    <xsd:import namespace="985ec44e-1bab-4c0b-9df0-6ba128686f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4:TaxCatchAll" minOccurs="0"/>
                <xsd:element ref="ns2:MediaServiceOCR"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d7f8ca-f76d-437e-9427-00cd3bdb0a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83b3da0-f719-4995-b069-99d905c2a5ef"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60e2f4f2-1d6a-4e99-a8a2-5c85e1a8b3e3}" ma:internalName="TaxCatchAll" ma:showField="CatchAllData" ma:web="383b3da0-f719-4995-b069-99d905c2a5e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9d7f8ca-f76d-437e-9427-00cd3bdb0a1d">
      <Terms xmlns="http://schemas.microsoft.com/office/infopath/2007/PartnerControls"/>
    </lcf76f155ced4ddcb4097134ff3c332f>
    <TaxCatchAll xmlns="985ec44e-1bab-4c0b-9df0-6ba128686fc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F1545E-AA71-4CB5-82E3-4C8E0C5923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d7f8ca-f76d-437e-9427-00cd3bdb0a1d"/>
    <ds:schemaRef ds:uri="383b3da0-f719-4995-b069-99d905c2a5ef"/>
    <ds:schemaRef ds:uri="985ec44e-1bab-4c0b-9df0-6ba128686f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EB5090B-C4B0-45D1-901E-E997F7EB2D08}">
  <ds:schemaRefs>
    <ds:schemaRef ds:uri="http://purl.org/dc/dcmitype/"/>
    <ds:schemaRef ds:uri="http://purl.org/dc/elements/1.1/"/>
    <ds:schemaRef ds:uri="http://schemas.microsoft.com/office/2006/documentManagement/types"/>
    <ds:schemaRef ds:uri="383b3da0-f719-4995-b069-99d905c2a5ef"/>
    <ds:schemaRef ds:uri="http://schemas.microsoft.com/office/infopath/2007/PartnerControls"/>
    <ds:schemaRef ds:uri="http://schemas.microsoft.com/office/2006/metadata/properties"/>
    <ds:schemaRef ds:uri="http://schemas.openxmlformats.org/package/2006/metadata/core-properties"/>
    <ds:schemaRef ds:uri="http://purl.org/dc/terms/"/>
    <ds:schemaRef ds:uri="985ec44e-1bab-4c0b-9df0-6ba128686fc9"/>
    <ds:schemaRef ds:uri="79d7f8ca-f76d-437e-9427-00cd3bdb0a1d"/>
    <ds:schemaRef ds:uri="http://www.w3.org/XML/1998/namespace"/>
  </ds:schemaRefs>
</ds:datastoreItem>
</file>

<file path=customXml/itemProps3.xml><?xml version="1.0" encoding="utf-8"?>
<ds:datastoreItem xmlns:ds="http://schemas.openxmlformats.org/officeDocument/2006/customXml" ds:itemID="{8128B24D-EFCC-4B0D-8BBC-06DA3BD006A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14</TotalTime>
  <Words>1947</Words>
  <Application>Microsoft Office PowerPoint</Application>
  <PresentationFormat>Widescreen</PresentationFormat>
  <Paragraphs>100</Paragraphs>
  <Slides>11</Slides>
  <Notes>11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Arial</vt:lpstr>
      <vt:lpstr>Calibri</vt:lpstr>
      <vt:lpstr>Calibri Light</vt:lpstr>
      <vt:lpstr>Courier New</vt:lpstr>
      <vt:lpstr>Quicksand</vt:lpstr>
      <vt:lpstr>Symbol</vt:lpstr>
      <vt:lpstr>Wingdings</vt:lpstr>
      <vt:lpstr>Retrospect</vt:lpstr>
      <vt:lpstr>Module 6 of the #Faith4Rights toolkit</vt:lpstr>
      <vt:lpstr>Commitment VI</vt:lpstr>
      <vt:lpstr>Peer-to-Peer Exercise: TRANSLATING COMMITMENT VI</vt:lpstr>
      <vt:lpstr>Module 6 of the #Faith4Rights toolkit and Article 27 of the International Covenant on Civil and Political Rights</vt:lpstr>
      <vt:lpstr>What is the definition of 'minority'?</vt:lpstr>
      <vt:lpstr>Module 6: Challenges </vt:lpstr>
      <vt:lpstr>Peer-to-Peer Exercise:  </vt:lpstr>
      <vt:lpstr>Peer-to-Peer Exercise:  </vt:lpstr>
      <vt:lpstr>Peer-to-Peer Exercise: UNPACKING</vt:lpstr>
      <vt:lpstr>Peer-to-Peer Exercise: ADDING FAITH QUOTES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dc:title>
  <dc:creator>Administrator</dc:creator>
  <cp:lastModifiedBy>Rosa SANZ DELGADO DE MOLINA</cp:lastModifiedBy>
  <cp:revision>65</cp:revision>
  <dcterms:created xsi:type="dcterms:W3CDTF">2023-04-14T00:15:57Z</dcterms:created>
  <dcterms:modified xsi:type="dcterms:W3CDTF">2023-11-27T11:33:18Z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0x0101000FA524EA2284F6459234021D736866BB</vt:lpwstr>
  </property>
  <property fmtid="{D5CDD505-2E9C-101B-9397-08002B2CF9AE}" pid="3" name="MediaServiceImageTags">
    <vt:lpwstr/>
  </property>
</Properties>
</file>