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7"/>
  </p:notesMasterIdLst>
  <p:sldIdLst>
    <p:sldId id="256" r:id="rId5"/>
    <p:sldId id="287" r:id="rId6"/>
    <p:sldId id="285" r:id="rId7"/>
    <p:sldId id="288" r:id="rId8"/>
    <p:sldId id="289" r:id="rId9"/>
    <p:sldId id="292" r:id="rId10"/>
    <p:sldId id="278" r:id="rId11"/>
    <p:sldId id="290" r:id="rId12"/>
    <p:sldId id="291" r:id="rId13"/>
    <p:sldId id="281" r:id="rId14"/>
    <p:sldId id="293" r:id="rId15"/>
    <p:sldId id="28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E6C22A-5C0E-4A38-803E-3743C9BD68AC}" v="4" dt="2023-11-24T10:49:13.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1" autoAdjust="0"/>
    <p:restoredTop sz="67949" autoAdjust="0"/>
  </p:normalViewPr>
  <p:slideViewPr>
    <p:cSldViewPr snapToGrid="0">
      <p:cViewPr varScale="1">
        <p:scale>
          <a:sx n="49" d="100"/>
          <a:sy n="49" d="100"/>
        </p:scale>
        <p:origin x="1230"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BBE6C22A-5C0E-4A38-803E-3743C9BD68AC}"/>
    <pc:docChg chg="custSel modSld">
      <pc:chgData name="Rosa Maria Sanz Delgado De Molina" userId="7574b3c8-f6dd-4c2b-897b-6e4c417c21de" providerId="ADAL" clId="{BBE6C22A-5C0E-4A38-803E-3743C9BD68AC}" dt="2023-11-24T10:49:26.381" v="67" actId="1076"/>
      <pc:docMkLst>
        <pc:docMk/>
      </pc:docMkLst>
      <pc:sldChg chg="addSp modSp mod">
        <pc:chgData name="Rosa Maria Sanz Delgado De Molina" userId="7574b3c8-f6dd-4c2b-897b-6e4c417c21de" providerId="ADAL" clId="{BBE6C22A-5C0E-4A38-803E-3743C9BD68AC}" dt="2023-11-24T10:49:26.381" v="67" actId="1076"/>
        <pc:sldMkLst>
          <pc:docMk/>
          <pc:sldMk cId="2285672188" sldId="281"/>
        </pc:sldMkLst>
        <pc:spChg chg="add mod">
          <ac:chgData name="Rosa Maria Sanz Delgado De Molina" userId="7574b3c8-f6dd-4c2b-897b-6e4c417c21de" providerId="ADAL" clId="{BBE6C22A-5C0E-4A38-803E-3743C9BD68AC}" dt="2023-11-24T10:49:26.381" v="67" actId="1076"/>
          <ac:spMkLst>
            <pc:docMk/>
            <pc:sldMk cId="2285672188" sldId="281"/>
            <ac:spMk id="3" creationId="{2990851B-3E64-F46A-0673-F4F80CB45448}"/>
          </ac:spMkLst>
        </pc:spChg>
        <pc:spChg chg="mod">
          <ac:chgData name="Rosa Maria Sanz Delgado De Molina" userId="7574b3c8-f6dd-4c2b-897b-6e4c417c21de" providerId="ADAL" clId="{BBE6C22A-5C0E-4A38-803E-3743C9BD68AC}" dt="2023-11-24T10:48:35.570" v="51" actId="1076"/>
          <ac:spMkLst>
            <pc:docMk/>
            <pc:sldMk cId="2285672188" sldId="281"/>
            <ac:spMk id="6" creationId="{1CE73AF2-EF8A-E385-8D3A-488A90F2836D}"/>
          </ac:spMkLst>
        </pc:spChg>
        <pc:spChg chg="mod">
          <ac:chgData name="Rosa Maria Sanz Delgado De Molina" userId="7574b3c8-f6dd-4c2b-897b-6e4c417c21de" providerId="ADAL" clId="{BBE6C22A-5C0E-4A38-803E-3743C9BD68AC}" dt="2023-11-24T10:48:53.959" v="56" actId="14100"/>
          <ac:spMkLst>
            <pc:docMk/>
            <pc:sldMk cId="2285672188" sldId="281"/>
            <ac:spMk id="18" creationId="{C6680A42-C48E-9322-1E17-D987EE8D2667}"/>
          </ac:spMkLst>
        </pc:spChg>
        <pc:picChg chg="mod">
          <ac:chgData name="Rosa Maria Sanz Delgado De Molina" userId="7574b3c8-f6dd-4c2b-897b-6e4c417c21de" providerId="ADAL" clId="{BBE6C22A-5C0E-4A38-803E-3743C9BD68AC}" dt="2023-11-24T10:49:13.053" v="63" actId="14100"/>
          <ac:picMkLst>
            <pc:docMk/>
            <pc:sldMk cId="2285672188" sldId="281"/>
            <ac:picMk id="3074" creationId="{BFA3C69E-0701-EC40-B947-AB6FE8D1DB9E}"/>
          </ac:picMkLst>
        </pc:picChg>
      </pc:sldChg>
      <pc:sldChg chg="modSp mod modNotesTx">
        <pc:chgData name="Rosa Maria Sanz Delgado De Molina" userId="7574b3c8-f6dd-4c2b-897b-6e4c417c21de" providerId="ADAL" clId="{BBE6C22A-5C0E-4A38-803E-3743C9BD68AC}" dt="2023-11-24T10:46:45.700" v="15" actId="20577"/>
        <pc:sldMkLst>
          <pc:docMk/>
          <pc:sldMk cId="1870370590" sldId="285"/>
        </pc:sldMkLst>
        <pc:spChg chg="mod">
          <ac:chgData name="Rosa Maria Sanz Delgado De Molina" userId="7574b3c8-f6dd-4c2b-897b-6e4c417c21de" providerId="ADAL" clId="{BBE6C22A-5C0E-4A38-803E-3743C9BD68AC}" dt="2023-11-24T10:46:36.859" v="6" actId="20577"/>
          <ac:spMkLst>
            <pc:docMk/>
            <pc:sldMk cId="1870370590" sldId="285"/>
            <ac:spMk id="2" creationId="{68AFE0A7-5D9F-C538-EA8D-0F5D6C299F10}"/>
          </ac:spMkLst>
        </pc:spChg>
      </pc:sldChg>
      <pc:sldChg chg="modSp mod modNotesTx">
        <pc:chgData name="Rosa Maria Sanz Delgado De Molina" userId="7574b3c8-f6dd-4c2b-897b-6e4c417c21de" providerId="ADAL" clId="{BBE6C22A-5C0E-4A38-803E-3743C9BD68AC}" dt="2023-11-24T10:47:02.773" v="29" actId="20577"/>
        <pc:sldMkLst>
          <pc:docMk/>
          <pc:sldMk cId="4104833899" sldId="288"/>
        </pc:sldMkLst>
        <pc:spChg chg="mod">
          <ac:chgData name="Rosa Maria Sanz Delgado De Molina" userId="7574b3c8-f6dd-4c2b-897b-6e4c417c21de" providerId="ADAL" clId="{BBE6C22A-5C0E-4A38-803E-3743C9BD68AC}" dt="2023-11-24T10:46:57.470" v="22" actId="20577"/>
          <ac:spMkLst>
            <pc:docMk/>
            <pc:sldMk cId="4104833899" sldId="288"/>
            <ac:spMk id="2" creationId="{68AFE0A7-5D9F-C538-EA8D-0F5D6C299F10}"/>
          </ac:spMkLst>
        </pc:spChg>
      </pc:sldChg>
      <pc:sldChg chg="modSp mod modNotesTx">
        <pc:chgData name="Rosa Maria Sanz Delgado De Molina" userId="7574b3c8-f6dd-4c2b-897b-6e4c417c21de" providerId="ADAL" clId="{BBE6C22A-5C0E-4A38-803E-3743C9BD68AC}" dt="2023-11-24T10:47:31.102" v="43" actId="20577"/>
        <pc:sldMkLst>
          <pc:docMk/>
          <pc:sldMk cId="1881121229" sldId="289"/>
        </pc:sldMkLst>
        <pc:spChg chg="mod">
          <ac:chgData name="Rosa Maria Sanz Delgado De Molina" userId="7574b3c8-f6dd-4c2b-897b-6e4c417c21de" providerId="ADAL" clId="{BBE6C22A-5C0E-4A38-803E-3743C9BD68AC}" dt="2023-11-24T10:47:31.102" v="43" actId="20577"/>
          <ac:spMkLst>
            <pc:docMk/>
            <pc:sldMk cId="1881121229" sldId="289"/>
            <ac:spMk id="2" creationId="{68AFE0A7-5D9F-C538-EA8D-0F5D6C299F10}"/>
          </ac:spMkLst>
        </pc:spChg>
      </pc:sldChg>
      <pc:sldChg chg="modSp mod">
        <pc:chgData name="Rosa Maria Sanz Delgado De Molina" userId="7574b3c8-f6dd-4c2b-897b-6e4c417c21de" providerId="ADAL" clId="{BBE6C22A-5C0E-4A38-803E-3743C9BD68AC}" dt="2023-11-24T10:48:08.648" v="47" actId="1076"/>
        <pc:sldMkLst>
          <pc:docMk/>
          <pc:sldMk cId="3959405336" sldId="291"/>
        </pc:sldMkLst>
        <pc:spChg chg="mod">
          <ac:chgData name="Rosa Maria Sanz Delgado De Molina" userId="7574b3c8-f6dd-4c2b-897b-6e4c417c21de" providerId="ADAL" clId="{BBE6C22A-5C0E-4A38-803E-3743C9BD68AC}" dt="2023-11-24T10:48:08.648" v="47" actId="1076"/>
          <ac:spMkLst>
            <pc:docMk/>
            <pc:sldMk cId="3959405336" sldId="291"/>
            <ac:spMk id="6" creationId="{BED3939A-811A-EAA1-191B-4D6913400354}"/>
          </ac:spMkLst>
        </pc:spChg>
      </pc:sldChg>
      <pc:sldChg chg="modSp mod">
        <pc:chgData name="Rosa Maria Sanz Delgado De Molina" userId="7574b3c8-f6dd-4c2b-897b-6e4c417c21de" providerId="ADAL" clId="{BBE6C22A-5C0E-4A38-803E-3743C9BD68AC}" dt="2023-11-24T10:47:40.264" v="45" actId="20577"/>
        <pc:sldMkLst>
          <pc:docMk/>
          <pc:sldMk cId="3370398123" sldId="292"/>
        </pc:sldMkLst>
        <pc:spChg chg="mod">
          <ac:chgData name="Rosa Maria Sanz Delgado De Molina" userId="7574b3c8-f6dd-4c2b-897b-6e4c417c21de" providerId="ADAL" clId="{BBE6C22A-5C0E-4A38-803E-3743C9BD68AC}" dt="2023-11-24T10:47:40.264" v="45" actId="20577"/>
          <ac:spMkLst>
            <pc:docMk/>
            <pc:sldMk cId="3370398123" sldId="292"/>
            <ac:spMk id="7" creationId="{9E2022DD-C08E-AC18-9775-A74446CD68D5}"/>
          </ac:spMkLst>
        </pc:spChg>
      </pc:sldChg>
    </pc:docChg>
  </pc:docChgLst>
  <pc:docChgLst>
    <pc:chgData name="Rosa Maria Sanz Delgado De Molina" userId="7574b3c8-f6dd-4c2b-897b-6e4c417c21de" providerId="ADAL" clId="{2CD62304-775F-4DDF-8DC3-9CE3A4450546}"/>
    <pc:docChg chg="modSld">
      <pc:chgData name="Rosa Maria Sanz Delgado De Molina" userId="7574b3c8-f6dd-4c2b-897b-6e4c417c21de" providerId="ADAL" clId="{2CD62304-775F-4DDF-8DC3-9CE3A4450546}" dt="2023-11-24T11:29:03.923" v="3" actId="1076"/>
      <pc:docMkLst>
        <pc:docMk/>
      </pc:docMkLst>
      <pc:sldChg chg="modSp mod">
        <pc:chgData name="Rosa Maria Sanz Delgado De Molina" userId="7574b3c8-f6dd-4c2b-897b-6e4c417c21de" providerId="ADAL" clId="{2CD62304-775F-4DDF-8DC3-9CE3A4450546}" dt="2023-11-24T11:28:43.971" v="1"/>
        <pc:sldMkLst>
          <pc:docMk/>
          <pc:sldMk cId="814526635" sldId="256"/>
        </pc:sldMkLst>
        <pc:spChg chg="mod">
          <ac:chgData name="Rosa Maria Sanz Delgado De Molina" userId="7574b3c8-f6dd-4c2b-897b-6e4c417c21de" providerId="ADAL" clId="{2CD62304-775F-4DDF-8DC3-9CE3A4450546}" dt="2023-11-24T11:28:43.971" v="1"/>
          <ac:spMkLst>
            <pc:docMk/>
            <pc:sldMk cId="814526635" sldId="256"/>
            <ac:spMk id="2" creationId="{00000000-0000-0000-0000-000000000000}"/>
          </ac:spMkLst>
        </pc:spChg>
      </pc:sldChg>
      <pc:sldChg chg="modSp mod">
        <pc:chgData name="Rosa Maria Sanz Delgado De Molina" userId="7574b3c8-f6dd-4c2b-897b-6e4c417c21de" providerId="ADAL" clId="{2CD62304-775F-4DDF-8DC3-9CE3A4450546}" dt="2023-11-24T11:29:03.923" v="3" actId="1076"/>
        <pc:sldMkLst>
          <pc:docMk/>
          <pc:sldMk cId="2285672188" sldId="281"/>
        </pc:sldMkLst>
        <pc:spChg chg="mod">
          <ac:chgData name="Rosa Maria Sanz Delgado De Molina" userId="7574b3c8-f6dd-4c2b-897b-6e4c417c21de" providerId="ADAL" clId="{2CD62304-775F-4DDF-8DC3-9CE3A4450546}" dt="2023-11-24T11:29:03.923" v="3" actId="1076"/>
          <ac:spMkLst>
            <pc:docMk/>
            <pc:sldMk cId="2285672188" sldId="281"/>
            <ac:spMk id="3" creationId="{2990851B-3E64-F46A-0673-F4F80CB454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session uses the #Faith4Rights toolkit, specifically module 4. This peer-to-peer learning module emphasizes discussion and participant interaction.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module focuses on state religion which can lead to discrimination against religious minorities. It looks closely at the relationship between States and religious institutions.</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Adding faith quotes (15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u="none" strike="noStrike" dirty="0">
                <a:effectLst/>
                <a:latin typeface="Calibri" panose="020F0502020204030204" pitchFamily="34" charset="0"/>
                <a:ea typeface="Times New Roman" panose="02020603050405020304" pitchFamily="18" charset="0"/>
              </a:rPr>
              <a:t>Distribute the related Handout.</a:t>
            </a:r>
            <a:endParaRPr lang="en-GB" sz="18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We recommend dividing the participants into small groups (ca. 4-5 people) so everyone can feel safe contributing to the discussion.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Ask participants to think about their own religious or non-religious traditions and whether they are aware of any quotes that they are aware of that are related to the commitment in question.</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Start with the quote provided in the slide: "</a:t>
            </a:r>
            <a:r>
              <a:rPr lang="en-GB" sz="1800" u="none" strike="noStrike" dirty="0">
                <a:effectLst/>
                <a:latin typeface="Calibri" panose="020F0502020204030204" pitchFamily="34" charset="0"/>
                <a:ea typeface="Times New Roman" panose="02020603050405020304" pitchFamily="18" charset="0"/>
              </a:rPr>
              <a:t>Then Peter began to speak: 'I now realize how true it is that God does not show favoritism</a:t>
            </a:r>
            <a:r>
              <a:rPr lang="en-US" sz="1800" u="none" strike="noStrike" dirty="0">
                <a:effectLst/>
                <a:latin typeface="Calibri" panose="020F0502020204030204" pitchFamily="34" charset="0"/>
                <a:ea typeface="Times New Roman" panose="02020603050405020304" pitchFamily="18" charset="0"/>
              </a:rPr>
              <a:t>." (</a:t>
            </a:r>
            <a:r>
              <a:rPr lang="en-GB" sz="1800" u="none" strike="noStrike" dirty="0">
                <a:effectLst/>
                <a:latin typeface="Calibri" panose="020F0502020204030204" pitchFamily="34" charset="0"/>
                <a:ea typeface="Times New Roman" panose="02020603050405020304" pitchFamily="18" charset="0"/>
              </a:rPr>
              <a:t>Acts 10:34</a:t>
            </a:r>
            <a:r>
              <a:rPr lang="en-US" sz="1800" u="none" strike="noStrike" dirty="0">
                <a:effectLst/>
                <a:latin typeface="Calibri" panose="020F0502020204030204" pitchFamily="34" charset="0"/>
                <a:ea typeface="Times New Roman" panose="02020603050405020304" pitchFamily="18" charset="0"/>
              </a:rPr>
              <a:t>). </a:t>
            </a:r>
            <a:endParaRPr lang="en-GB" sz="1800" u="none" strike="noStrike" dirty="0">
              <a:effectLst/>
              <a:latin typeface="Calibri" panose="020F0502020204030204" pitchFamily="34" charset="0"/>
              <a:ea typeface="Times New Roman" panose="02020603050405020304" pitchFamily="18" charset="0"/>
            </a:endParaRPr>
          </a:p>
          <a:p>
            <a:pPr marL="180340" algn="just">
              <a:spcAft>
                <a:spcPts val="500"/>
              </a:spcAft>
            </a:pPr>
            <a:r>
              <a:rPr lang="en-US"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u="none" strike="noStrike" dirty="0">
                <a:effectLst/>
                <a:latin typeface="Calibri" panose="020F0502020204030204" pitchFamily="34" charset="0"/>
                <a:ea typeface="Times New Roman" panose="02020603050405020304" pitchFamily="18" charset="0"/>
              </a:rPr>
              <a:t>Ask participants from each group to share their quotes and briefly explain why they chose them. </a:t>
            </a:r>
            <a:endParaRPr lang="en-GB" sz="180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u="none" strike="noStrike" dirty="0">
                <a:effectLst/>
                <a:latin typeface="Calibri" panose="020F0502020204030204" pitchFamily="34" charset="0"/>
                <a:ea typeface="Times New Roman" panose="02020603050405020304" pitchFamily="18" charset="0"/>
              </a:rPr>
              <a:t>Write down the quotes on a poster board or flip chart so everyone can see them.</a:t>
            </a:r>
            <a:endParaRPr lang="en-GB" sz="1800" u="none" strike="noStrike"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10</a:t>
            </a:fld>
            <a:endParaRPr lang="en-US" dirty="0"/>
          </a:p>
        </p:txBody>
      </p:sp>
    </p:spTree>
    <p:extLst>
      <p:ext uri="{BB962C8B-B14F-4D97-AF65-F5344CB8AC3E}">
        <p14:creationId xmlns:p14="http://schemas.microsoft.com/office/powerpoint/2010/main" val="1682677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activity should be done with the whole group and should take around 20 minutes. Here, participants are encouraged to discuss their own personal experiences in upholding this commitment. It is useful for participants to see how these issues can be tackled in different ways. </a:t>
            </a:r>
            <a:r>
              <a:rPr lang="en-GB" sz="1800" u="none" strike="noStrike" dirty="0">
                <a:effectLst/>
                <a:latin typeface="Calibri" panose="020F0502020204030204" pitchFamily="34" charset="0"/>
                <a:ea typeface="Times New Roman" panose="02020603050405020304" pitchFamily="18" charset="0"/>
              </a:rPr>
              <a:t> </a:t>
            </a:r>
          </a:p>
          <a:p>
            <a:pPr marL="342900" lvl="0" indent="-342900" algn="just">
              <a:lnSpc>
                <a:spcPct val="107000"/>
              </a:lnSpc>
              <a:spcAft>
                <a:spcPts val="500"/>
              </a:spcAft>
              <a:buFont typeface="Symbol" panose="05050102010706020507" pitchFamily="18" charset="2"/>
              <a:buChar char=""/>
            </a:pPr>
            <a:endParaRPr lang="en-US" sz="1800"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Facilitators should encourage participants to lead on this and build on each other's stories, but it may be helpful to guide them with the example raised by the Special Rapporteur provided in the slides. </a:t>
            </a:r>
            <a:endParaRPr lang="en-GB" sz="18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11</a:t>
            </a:fld>
            <a:endParaRPr lang="en-US" dirty="0"/>
          </a:p>
        </p:txBody>
      </p:sp>
    </p:spTree>
    <p:extLst>
      <p:ext uri="{BB962C8B-B14F-4D97-AF65-F5344CB8AC3E}">
        <p14:creationId xmlns:p14="http://schemas.microsoft.com/office/powerpoint/2010/main" val="3611487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activity should be done with the whole group and should take around 20 minutes. Here, participants are encouraged to discuss their own personal experiences in upholding this commitment. It is useful for participants to see how these issues can be tackled in different ways. </a:t>
            </a:r>
            <a:r>
              <a:rPr lang="en-GB" sz="1800" u="none" strike="noStrike" dirty="0">
                <a:effectLst/>
                <a:latin typeface="Calibri" panose="020F0502020204030204" pitchFamily="34" charset="0"/>
                <a:ea typeface="Times New Roman" panose="02020603050405020304" pitchFamily="18" charset="0"/>
              </a:rPr>
              <a:t> </a:t>
            </a:r>
          </a:p>
          <a:p>
            <a:pPr marL="342900" lvl="0" indent="-342900" algn="just">
              <a:lnSpc>
                <a:spcPct val="107000"/>
              </a:lnSpc>
              <a:spcAft>
                <a:spcPts val="500"/>
              </a:spcAft>
              <a:buFont typeface="Symbol" panose="05050102010706020507" pitchFamily="18" charset="2"/>
              <a:buChar char=""/>
            </a:pP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Facilitators should encourage participants to lead on this and build on each other's stories, but it may be helpful to guide them with the example raised by the Special Rapporteur provided in the slides. </a:t>
            </a:r>
            <a:endParaRPr lang="en-GB" sz="18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12</a:t>
            </a:fld>
            <a:endParaRPr lang="en-US" dirty="0"/>
          </a:p>
        </p:txBody>
      </p:sp>
    </p:spTree>
    <p:extLst>
      <p:ext uri="{BB962C8B-B14F-4D97-AF65-F5344CB8AC3E}">
        <p14:creationId xmlns:p14="http://schemas.microsoft.com/office/powerpoint/2010/main" val="337100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Refer participants to the full commitment, and read it out. The point of this slide is to provide background to the participants and provide an anchor for the discussions in this session.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Reading aloud the commitment at the outset ensures that all participants focus their minds on it. Take the first 5 minutes of the session to read the commitment, and emphasize the role that religious leaders have in ensuring religion is not used as a tool to discriminate. The key takeaway from this module is that neutrality is necessary for inclusion, equality and freedom for all and that religious leaders need to be part of this.</a:t>
            </a:r>
            <a:endParaRPr lang="en-GB" sz="1800" u="none" strike="noStrike" dirty="0">
              <a:effectLst/>
              <a:latin typeface="Calibri" panose="020F0502020204030204" pitchFamily="34" charset="0"/>
              <a:ea typeface="Times New Roman" panose="02020603050405020304" pitchFamily="18" charset="0"/>
            </a:endParaRPr>
          </a:p>
          <a:p>
            <a:endParaRPr lang="en-US" b="1"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dirty="0"/>
          </a:p>
        </p:txBody>
      </p:sp>
    </p:spTree>
    <p:extLst>
      <p:ext uri="{BB962C8B-B14F-4D97-AF65-F5344CB8AC3E}">
        <p14:creationId xmlns:p14="http://schemas.microsoft.com/office/powerpoint/2010/main" val="3036708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quote from the former Special Rapporteur is a good analysis of the relationships between State and religion and their impact on freedom of religion or belief. Spend 5 minutes discussing the quotes from Ahmed Shaheed's report, the Special Rapporteur on freedom of religion or belief at the time, on this (https://undocs.org/A/HRC/37/49, paras. 29 and 89). Emphasize the importance of respectful distancing, which seeks to establish that religion and politics should be separated if inclusion, equality and freedom for all are to be achieved.</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3</a:t>
            </a:fld>
            <a:endParaRPr lang="en-US" dirty="0"/>
          </a:p>
        </p:txBody>
      </p:sp>
    </p:spTree>
    <p:extLst>
      <p:ext uri="{BB962C8B-B14F-4D97-AF65-F5344CB8AC3E}">
        <p14:creationId xmlns:p14="http://schemas.microsoft.com/office/powerpoint/2010/main" val="3285035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quote from the former Special Rapporteur is a good analysis of the relationships between State and religion and their impact on freedom of religion or belief. Spend 5 minutes discussing the quotes from Ahmed Shaheed's report, the Special Rapporteur on freedom of religion or belief at the time, on this (https://undocs.org/A/HRC/37/49, paras. 29 and 89). Emphasize the importance of respectful distancing, which seeks to establish that religion and politics should be separated if inclusion, equality and freedom for all are to be achieved.</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4</a:t>
            </a:fld>
            <a:endParaRPr lang="en-US" dirty="0"/>
          </a:p>
        </p:txBody>
      </p:sp>
    </p:spTree>
    <p:extLst>
      <p:ext uri="{BB962C8B-B14F-4D97-AF65-F5344CB8AC3E}">
        <p14:creationId xmlns:p14="http://schemas.microsoft.com/office/powerpoint/2010/main" val="2624447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This quote from the former Special Rapporteur is a good analysis of the relationships between State and religion and their impact on freedom of religion or belief. Spend 5 minutes discussing the quotes from Ahmed Shaheed's report, the Special Rapporteur on freedom of religion or belief at the time, on this (https://undocs.org/A/HRC/37/49, paras. 29 and 89). Emphasize the importance of respectful distancing, which seeks to establish that religion and politics should be separated if inclusion, equality and freedom for all are to be achieved.</a:t>
            </a:r>
            <a:endParaRPr lang="en-GB" sz="1800" u="none" strike="noStrike"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5</a:t>
            </a:fld>
            <a:endParaRPr lang="en-US" dirty="0"/>
          </a:p>
        </p:txBody>
      </p:sp>
    </p:spTree>
    <p:extLst>
      <p:ext uri="{BB962C8B-B14F-4D97-AF65-F5344CB8AC3E}">
        <p14:creationId xmlns:p14="http://schemas.microsoft.com/office/powerpoint/2010/main" val="1703432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Once the whole commitment and quote from the Special Rapporteur have been read out, with the emphasis on the key terms in them, take 10 minutes for a Tweeting exercise, which is found in the peer-to-peer learning exercises in module 4.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It may be useful to frame the question in terms such as "</a:t>
            </a:r>
            <a:r>
              <a:rPr lang="en-US" sz="1800" b="1" u="none" strike="noStrike" dirty="0">
                <a:effectLst/>
                <a:latin typeface="Calibri" panose="020F0502020204030204" pitchFamily="34" charset="0"/>
                <a:ea typeface="Times New Roman" panose="02020603050405020304" pitchFamily="18" charset="0"/>
              </a:rPr>
              <a:t>how can the main points of this commitment be put simply, in a clear and concise way that people in your community would understand?". </a:t>
            </a:r>
            <a:r>
              <a:rPr lang="en-US" sz="1800" u="none" strike="noStrike" dirty="0">
                <a:effectLst/>
                <a:latin typeface="Calibri" panose="020F0502020204030204" pitchFamily="34" charset="0"/>
                <a:ea typeface="Times New Roman" panose="02020603050405020304" pitchFamily="18" charset="0"/>
              </a:rPr>
              <a:t>This can be done with small groups of 3-4.</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GB" sz="1800" u="none" strike="noStrike" dirty="0">
                <a:effectLst/>
                <a:latin typeface="Calibri" panose="020F0502020204030204" pitchFamily="34" charset="0"/>
                <a:ea typeface="Times New Roman" panose="02020603050405020304" pitchFamily="18" charset="0"/>
              </a:rPr>
              <a:t>This part of the exercise is intended to de-construct and re-construct the commitment to reenergise the discussions.</a:t>
            </a: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One possible result of this tweeting exercise could be as follows: “We commit to prevent the notions of ‘State religion’ and ‘doctrinal secularism’ from being used to discriminate or reduce the space for diversity of religions and beliefs”.</a:t>
            </a:r>
            <a:endParaRPr lang="en-GB" sz="1800" u="none" strike="noStrike" dirty="0">
              <a:effectLst/>
              <a:latin typeface="Calibri" panose="020F0502020204030204" pitchFamily="34" charset="0"/>
              <a:ea typeface="Times New Roman" panose="02020603050405020304" pitchFamily="18" charset="0"/>
            </a:endParaRPr>
          </a:p>
          <a:p>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6</a:t>
            </a:fld>
            <a:endParaRPr lang="en-US" dirty="0"/>
          </a:p>
        </p:txBody>
      </p:sp>
    </p:spTree>
    <p:extLst>
      <p:ext uri="{BB962C8B-B14F-4D97-AF65-F5344CB8AC3E}">
        <p14:creationId xmlns:p14="http://schemas.microsoft.com/office/powerpoint/2010/main" val="823376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b="0" u="none" strike="noStrike" dirty="0">
                <a:effectLst/>
                <a:latin typeface="Calibri" panose="020F0502020204030204" pitchFamily="34" charset="0"/>
                <a:ea typeface="Times New Roman" panose="02020603050405020304" pitchFamily="18" charset="0"/>
              </a:rPr>
              <a:t>This activity consists of three parts, with the first being individual reflections for 5 minutes, the second discussing those individual reflections in a small group for 10 minutes, and the third sharing the perspectives with the larger group for 5 minutes. </a:t>
            </a:r>
            <a:endParaRPr lang="en-GB" sz="1800" b="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b="0" u="none" strike="noStrike">
                <a:effectLst/>
                <a:latin typeface="Calibri" panose="020F0502020204030204" pitchFamily="34" charset="0"/>
                <a:ea typeface="Times New Roman" panose="02020603050405020304" pitchFamily="18" charset="0"/>
              </a:rPr>
              <a:t>The four questions </a:t>
            </a:r>
            <a:r>
              <a:rPr lang="en-US" sz="1800" b="0" u="none" strike="noStrike" dirty="0">
                <a:effectLst/>
                <a:latin typeface="Calibri" panose="020F0502020204030204" pitchFamily="34" charset="0"/>
                <a:ea typeface="Times New Roman" panose="02020603050405020304" pitchFamily="18" charset="0"/>
              </a:rPr>
              <a:t>on the handout focus on listing the elements, action points and who might take those action points on. </a:t>
            </a:r>
            <a:endParaRPr lang="en-GB" sz="1800" b="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b="0" u="none" strike="noStrike" dirty="0">
                <a:effectLst/>
                <a:latin typeface="Calibri" panose="020F0502020204030204" pitchFamily="34" charset="0"/>
                <a:ea typeface="Times New Roman" panose="02020603050405020304" pitchFamily="18" charset="0"/>
              </a:rPr>
              <a:t>This exercise, taken from the #Faith4Rights toolkit, does not attempt to raise and resolve all the issues in relation to secularism; it merely seeks to indicate the complexity and interconnectedness of all the issues. This is a highly recommended activity as it gives participants the opportunity to unpack the commitment and address it specifically in their own community. However, the Facilitator should emphasize the need to focus on a limited discussion to prevent derailing into a wider discussion around too many related subjects.  </a:t>
            </a:r>
            <a:endParaRPr lang="en-GB" sz="1800" b="0" u="none" strike="noStrike" dirty="0">
              <a:effectLst/>
              <a:latin typeface="Calibri" panose="020F0502020204030204" pitchFamily="34" charset="0"/>
              <a:ea typeface="Times New Roman" panose="02020603050405020304" pitchFamily="18" charset="0"/>
            </a:endParaRPr>
          </a:p>
          <a:p>
            <a:pPr marL="180340" indent="-180340" algn="just">
              <a:lnSpc>
                <a:spcPct val="107000"/>
              </a:lnSpc>
              <a:spcAft>
                <a:spcPts val="500"/>
              </a:spcAft>
            </a:pPr>
            <a:r>
              <a:rPr lang="en-US" sz="1800" b="1" dirty="0">
                <a:effectLst/>
                <a:latin typeface="Calibri" panose="020F0502020204030204" pitchFamily="34" charset="0"/>
                <a:ea typeface="Times New Roman" panose="02020603050405020304" pitchFamily="18" charset="0"/>
              </a:rPr>
              <a:t> </a:t>
            </a:r>
            <a:endParaRPr lang="en-GB" sz="1800" b="1"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Personal Reflection (PPT slide 7)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b="0" u="none" strike="noStrike" dirty="0">
                <a:effectLst/>
                <a:latin typeface="Calibri" panose="020F0502020204030204" pitchFamily="34" charset="0"/>
                <a:ea typeface="Times New Roman" panose="02020603050405020304" pitchFamily="18" charset="0"/>
              </a:rPr>
              <a:t>In the first 5 minutes, participants should reflect on the three questions independently. They may use the template table provided in the Handout.</a:t>
            </a:r>
            <a:endParaRPr lang="en-GB" sz="1800" b="0" u="none" strike="noStrike" dirty="0">
              <a:effectLst/>
              <a:latin typeface="Times New Roman" panose="02020603050405020304" pitchFamily="18" charset="0"/>
              <a:ea typeface="Times New Roman" panose="02020603050405020304" pitchFamily="18" charset="0"/>
            </a:endParaRPr>
          </a:p>
          <a:p>
            <a:pPr>
              <a:spcAft>
                <a:spcPts val="800"/>
              </a:spcAft>
            </a:pPr>
            <a:r>
              <a:rPr lang="en-US" sz="1800" b="0" dirty="0">
                <a:effectLst/>
                <a:latin typeface="Calibri" panose="020F0502020204030204" pitchFamily="34" charset="0"/>
                <a:ea typeface="Times New Roman" panose="02020603050405020304" pitchFamily="18" charset="0"/>
              </a:rPr>
              <a:t> </a:t>
            </a:r>
            <a:endParaRPr lang="en-GB" sz="1800" b="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Small group discussion (10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b="0" u="none" strike="noStrike" dirty="0">
                <a:effectLst/>
                <a:latin typeface="Calibri" panose="020F0502020204030204" pitchFamily="34" charset="0"/>
                <a:ea typeface="Times New Roman" panose="02020603050405020304" pitchFamily="18" charset="0"/>
                <a:cs typeface="Arial" panose="020B0604020202020204" pitchFamily="34" charset="0"/>
              </a:rPr>
              <a:t>Split the group into smaller groups of 3-4, to allow all of them to discuss these questions.</a:t>
            </a:r>
            <a:endParaRPr lang="en-GB" sz="1800" b="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800" b="0" u="none" strike="noStrike" dirty="0">
                <a:effectLst/>
                <a:latin typeface="Calibri" panose="020F0502020204030204" pitchFamily="34" charset="0"/>
                <a:ea typeface="Times New Roman" panose="02020603050405020304" pitchFamily="18" charset="0"/>
                <a:cs typeface="Arial" panose="020B0604020202020204" pitchFamily="34" charset="0"/>
              </a:rPr>
              <a:t>Participants </a:t>
            </a:r>
            <a:r>
              <a:rPr lang="en-US" sz="1800" b="0" u="none" strike="noStrike" dirty="0">
                <a:effectLst/>
                <a:latin typeface="Calibri" panose="020F0502020204030204" pitchFamily="34" charset="0"/>
                <a:ea typeface="Times New Roman" panose="02020603050405020304" pitchFamily="18" charset="0"/>
              </a:rPr>
              <a:t>should spend 10 minutes discussing their personal reflections on those questions. The purpose of this is to allow participants</a:t>
            </a:r>
            <a:r>
              <a:rPr lang="en-US" sz="1800" b="0" u="none" strike="noStrike" dirty="0">
                <a:effectLst/>
                <a:latin typeface="Calibri" panose="020F0502020204030204" pitchFamily="34" charset="0"/>
                <a:ea typeface="Times New Roman" panose="02020603050405020304" pitchFamily="18" charset="0"/>
                <a:cs typeface="Arial" panose="020B0604020202020204" pitchFamily="34" charset="0"/>
              </a:rPr>
              <a:t> </a:t>
            </a:r>
            <a:r>
              <a:rPr lang="en-US" sz="1800" b="0" u="none" strike="noStrike" dirty="0">
                <a:effectLst/>
                <a:latin typeface="Calibri" panose="020F0502020204030204" pitchFamily="34" charset="0"/>
                <a:ea typeface="Times New Roman" panose="02020603050405020304" pitchFamily="18" charset="0"/>
              </a:rPr>
              <a:t>to recognize that there are various readings of the same commitment. This diversity allows for different views on who holds what responsibilities, both at the state and non-state levels.</a:t>
            </a:r>
            <a:endParaRPr lang="en-GB" sz="1800" b="0" u="none" strike="noStrike" dirty="0">
              <a:effectLst/>
              <a:latin typeface="Times New Roman" panose="02020603050405020304" pitchFamily="18" charset="0"/>
              <a:ea typeface="Times New Roman" panose="02020603050405020304" pitchFamily="18" charset="0"/>
            </a:endParaRPr>
          </a:p>
          <a:p>
            <a:pPr marL="180340" algn="just">
              <a:lnSpc>
                <a:spcPct val="107000"/>
              </a:lnSpc>
              <a:spcAft>
                <a:spcPts val="500"/>
              </a:spcAft>
            </a:pPr>
            <a:r>
              <a:rPr lang="en-US" sz="1800" b="1" dirty="0">
                <a:effectLst/>
                <a:latin typeface="Calibri" panose="020F0502020204030204" pitchFamily="34" charset="0"/>
                <a:ea typeface="Times New Roman" panose="02020603050405020304" pitchFamily="18" charset="0"/>
                <a:cs typeface="Arial" panose="020B0604020202020204" pitchFamily="34" charset="0"/>
              </a:rPr>
              <a:t> </a:t>
            </a:r>
            <a:endParaRPr lang="en-GB" sz="1800" b="1"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b="0" u="none" strike="noStrike" dirty="0">
                <a:effectLst/>
                <a:latin typeface="Calibri" panose="020F0502020204030204" pitchFamily="34" charset="0"/>
                <a:ea typeface="Times New Roman" panose="02020603050405020304" pitchFamily="18" charset="0"/>
              </a:rPr>
              <a:t>Ask participants from each group to briefly share their thoughts. </a:t>
            </a:r>
            <a:endParaRPr lang="en-GB" sz="1800" b="0" u="none" strike="noStrike"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b="0" u="none" strike="noStrike" dirty="0">
                <a:effectLst/>
                <a:latin typeface="Calibri" panose="020F0502020204030204" pitchFamily="34" charset="0"/>
                <a:ea typeface="Times New Roman" panose="02020603050405020304" pitchFamily="18" charset="0"/>
              </a:rPr>
              <a:t>Write down the ideas on a poster board or flip chart so everyone can see them.</a:t>
            </a:r>
            <a:endParaRPr lang="en-GB" sz="1800" b="0" u="none" strike="noStrike" dirty="0">
              <a:effectLst/>
              <a:latin typeface="Times New Roman" panose="02020603050405020304" pitchFamily="18" charset="0"/>
              <a:ea typeface="Times New Roman" panose="02020603050405020304" pitchFamily="18" charset="0"/>
            </a:endParaRPr>
          </a:p>
          <a:p>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3851726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rPr>
              <a:t>In this activity, participants brainstorm in small groups of 4-5 on the commitment and then discuss it widely with the group. The smaller group discussions should take 15 minutes, with 5 minutes left to discuss with the group.</a:t>
            </a:r>
            <a:endParaRPr lang="en-GB" sz="11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Bef>
                <a:spcPts val="600"/>
              </a:spcBef>
              <a:spcAft>
                <a:spcPts val="6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rPr>
              <a:t>The purpose of this activity is to discuss the commitment more deeply, hoping to encourage action-focused thinking. This will hopefully allow participants to look at foreseeable and achievable change, which they can be a part of. </a:t>
            </a:r>
            <a:endParaRPr lang="en-GB" sz="1100" u="none" strike="noStrike" dirty="0">
              <a:effectLst/>
              <a:latin typeface="Calibri" panose="020F0502020204030204" pitchFamily="34" charset="0"/>
              <a:ea typeface="Times New Roman" panose="02020603050405020304" pitchFamily="18" charset="0"/>
            </a:endParaRPr>
          </a:p>
          <a:p>
            <a:pPr marL="342900" indent="-342900" algn="just">
              <a:lnSpc>
                <a:spcPct val="107000"/>
              </a:lnSpc>
              <a:spcBef>
                <a:spcPts val="600"/>
              </a:spcBef>
              <a:spcAft>
                <a:spcPts val="600"/>
              </a:spcAft>
              <a:buFont typeface="Symbol" panose="05050102010706020507" pitchFamily="18" charset="2"/>
              <a:buChar char=""/>
            </a:pPr>
            <a:endParaRPr lang="en-GB" sz="1100" dirty="0">
              <a:effectLst/>
              <a:latin typeface="Calibri" panose="020F050202020403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4079031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In this activity, participants brainstorm in small groups of 4-5 for 15 minutes to that devise their own provisions which define an ideal relationship between religion and state in the fictitious constitution, and then discuss their provisions with the whole group of participants for 5 minutes at the end. </a:t>
            </a:r>
            <a:endParaRPr lang="en-GB" sz="1800" u="none" strike="noStrike" dirty="0">
              <a:effectLst/>
              <a:latin typeface="Calibri" panose="020F0502020204030204" pitchFamily="34" charset="0"/>
              <a:ea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rPr>
              <a:t>Here, participants are asked to devise their own constitutional provision which deals with religion and secularism. This does not need to be in complex or sophisticated language. The group is provided with examples of constitutional provisions which deal with this matter. </a:t>
            </a:r>
            <a:endParaRPr lang="en-GB" sz="1800" u="none" strike="noStrike" dirty="0">
              <a:effectLst/>
              <a:latin typeface="Calibri" panose="020F0502020204030204" pitchFamily="34" charset="0"/>
              <a:ea typeface="Times New Roman" panose="02020603050405020304" pitchFamily="18" charset="0"/>
            </a:endParaRPr>
          </a:p>
          <a:p>
            <a:pPr algn="just">
              <a:spcBef>
                <a:spcPts val="600"/>
              </a:spcBef>
            </a:pPr>
            <a:r>
              <a:rPr lang="en-US" sz="1800" b="1"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NOTE: </a:t>
            </a:r>
            <a:r>
              <a:rPr lang="en-US" sz="1800" b="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Because of the creative nature of this activity, you may want to increase the time provided for this activity. If this is the case, reduce the number of activities you plan to include in your </a:t>
            </a:r>
            <a:r>
              <a:rPr lang="en-US" sz="1800" b="0" i="1">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training event </a:t>
            </a:r>
            <a:r>
              <a:rPr lang="en-US" sz="1800" b="0"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accordingly.</a:t>
            </a:r>
            <a:r>
              <a:rPr lang="en-US" sz="1800" b="1"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800" b="1" i="1" dirty="0">
              <a:solidFill>
                <a:srgbClr val="5B9BD5"/>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9</a:t>
            </a:fld>
            <a:endParaRPr lang="en-US" dirty="0"/>
          </a:p>
        </p:txBody>
      </p:sp>
    </p:spTree>
    <p:extLst>
      <p:ext uri="{BB962C8B-B14F-4D97-AF65-F5344CB8AC3E}">
        <p14:creationId xmlns:p14="http://schemas.microsoft.com/office/powerpoint/2010/main" val="4292624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4 </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of the #Faith4Rights toolkit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Religious or Belief pluralism</a:t>
            </a:r>
            <a:endParaRPr lang="en-US" sz="3600" dirty="0">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Content Placeholder 17">
            <a:extLst>
              <a:ext uri="{FF2B5EF4-FFF2-40B4-BE49-F238E27FC236}">
                <a16:creationId xmlns:a16="http://schemas.microsoft.com/office/drawing/2014/main" id="{C6680A42-C48E-9322-1E17-D987EE8D2667}"/>
              </a:ext>
            </a:extLst>
          </p:cNvPr>
          <p:cNvSpPr>
            <a:spLocks noGrp="1"/>
          </p:cNvSpPr>
          <p:nvPr>
            <p:ph idx="1"/>
          </p:nvPr>
        </p:nvSpPr>
        <p:spPr>
          <a:xfrm>
            <a:off x="6063574" y="1794929"/>
            <a:ext cx="5197642" cy="2407419"/>
          </a:xfrm>
        </p:spPr>
        <p:txBody>
          <a:bodyPr vert="horz" lIns="0" tIns="45720" rIns="0" bIns="45720" rtlCol="0" anchor="t">
            <a:normAutofit/>
          </a:bodyPr>
          <a:lstStyle/>
          <a:p>
            <a:pPr>
              <a:lnSpc>
                <a:spcPct val="125000"/>
              </a:lnSpc>
              <a:spcBef>
                <a:spcPts val="1000"/>
              </a:spcBef>
              <a:spcAft>
                <a:spcPts val="1000"/>
              </a:spcAft>
            </a:pPr>
            <a:r>
              <a:rPr lang="en-GB" sz="2800" i="1" dirty="0">
                <a:cs typeface="Calibri"/>
              </a:rPr>
              <a:t>“Then Peter began to speak: ‘I now realize how true it is that God does not show </a:t>
            </a:r>
            <a:r>
              <a:rPr lang="en-US" sz="2800" i="1" dirty="0">
                <a:cs typeface="Calibri"/>
              </a:rPr>
              <a:t>favoritism</a:t>
            </a:r>
            <a:r>
              <a:rPr lang="en-GB" sz="2800" i="1" dirty="0">
                <a:cs typeface="Calibri"/>
              </a:rPr>
              <a:t>.’” (Acts 10:34)</a:t>
            </a:r>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0469"/>
            <a:ext cx="5329876" cy="41962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1CE73AF2-EF8A-E385-8D3A-488A90F2836D}"/>
              </a:ext>
            </a:extLst>
          </p:cNvPr>
          <p:cNvSpPr txBox="1">
            <a:spLocks/>
          </p:cNvSpPr>
          <p:nvPr/>
        </p:nvSpPr>
        <p:spPr>
          <a:xfrm>
            <a:off x="6096000" y="290642"/>
            <a:ext cx="5500778"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300" b="1" dirty="0">
                <a:solidFill>
                  <a:srgbClr val="0070C0"/>
                </a:solidFill>
              </a:rPr>
              <a:t>Peer-to-Peer Exercise:</a:t>
            </a:r>
            <a:br>
              <a:rPr lang="en-US" sz="4300" b="1" dirty="0">
                <a:ea typeface="Calibri Light"/>
                <a:cs typeface="Calibri Light"/>
              </a:rPr>
            </a:br>
            <a:r>
              <a:rPr lang="en-US" sz="2900" dirty="0">
                <a:ea typeface="Calibri Light"/>
                <a:cs typeface="Calibri Light"/>
              </a:rPr>
              <a:t>ADDING FAITH QUOTES</a:t>
            </a:r>
          </a:p>
        </p:txBody>
      </p:sp>
      <p:sp>
        <p:nvSpPr>
          <p:cNvPr id="3" name="TextBox 2">
            <a:extLst>
              <a:ext uri="{FF2B5EF4-FFF2-40B4-BE49-F238E27FC236}">
                <a16:creationId xmlns:a16="http://schemas.microsoft.com/office/drawing/2014/main" id="{2990851B-3E64-F46A-0673-F4F80CB45448}"/>
              </a:ext>
            </a:extLst>
          </p:cNvPr>
          <p:cNvSpPr txBox="1"/>
          <p:nvPr/>
        </p:nvSpPr>
        <p:spPr>
          <a:xfrm>
            <a:off x="119974" y="4507333"/>
            <a:ext cx="11887200" cy="1893467"/>
          </a:xfrm>
          <a:prstGeom prst="rect">
            <a:avLst/>
          </a:prstGeom>
          <a:noFill/>
        </p:spPr>
        <p:txBody>
          <a:bodyPr wrap="square">
            <a:spAutoFit/>
          </a:bodyPr>
          <a:lstStyle/>
          <a:p>
            <a:pPr marL="0" marR="0" lvl="0" indent="0" algn="ctr" defTabSz="914400" rtl="0" eaLnBrk="1" fontAlgn="auto" latinLnBrk="0" hangingPunct="1">
              <a:lnSpc>
                <a:spcPct val="125000"/>
              </a:lnSpc>
              <a:spcBef>
                <a:spcPts val="1000"/>
              </a:spcBef>
              <a:spcAft>
                <a:spcPts val="1000"/>
              </a:spcAft>
              <a:buClr>
                <a:srgbClr val="1CADE4"/>
              </a:buClr>
              <a:buSzPct val="100000"/>
              <a:buFont typeface="Calibri" panose="020F0502020204030204" pitchFamily="34" charset="0"/>
              <a:buNone/>
              <a:tabLst/>
              <a:defRPr/>
            </a:pPr>
            <a:r>
              <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Calibri"/>
              </a:rPr>
              <a:t>Think of quotes from your own religion or belief systems that support this commitment. Discuss in your small groups, and report back in 15 minutes. </a:t>
            </a:r>
            <a:endPar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285672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1066800" y="1571794"/>
            <a:ext cx="10563726" cy="4808110"/>
          </a:xfrm>
        </p:spPr>
        <p:txBody>
          <a:bodyPr vert="horz" lIns="0" tIns="45720" rIns="0" bIns="45720" rtlCol="0" anchor="ctr">
            <a:normAutofit/>
          </a:bodyPr>
          <a:lstStyle/>
          <a:p>
            <a:pPr marL="0" indent="0" algn="just">
              <a:lnSpc>
                <a:spcPct val="125000"/>
              </a:lnSpc>
              <a:spcBef>
                <a:spcPts val="500"/>
              </a:spcBef>
              <a:spcAft>
                <a:spcPts val="500"/>
              </a:spcAft>
              <a:buNone/>
            </a:pPr>
            <a:r>
              <a:rPr lang="en-GB" sz="2400" dirty="0">
                <a:effectLst/>
                <a:ea typeface="Times New Roman" panose="02020603050405020304" pitchFamily="18" charset="0"/>
              </a:rPr>
              <a:t>"In 2004, a former bishop of the Macedonian Orthodox Church was sentenced by national courts to imprisonment for having instigated violence against himself and his followers because he had left the predominant Church and created a schism. An opinion by the Panel of Experts on Freedom of Religion and Belief of the Organization for Security and Cooperation in Europe's Office for Democratic Institutions and Human Rights expressed concerns about the judgment's approach, which seemed to suggest that any form of religious activity that effectively challenged the legitimacy and supremacy of the Macedonian Orthodox Church as the dominant religion should be considered an action that promotes religious hatred. […]</a:t>
            </a:r>
            <a:endParaRPr lang="en-US" sz="4400" dirty="0">
              <a:ea typeface="Calibri"/>
              <a:cs typeface="Calibri"/>
            </a:endParaRPr>
          </a:p>
        </p:txBody>
      </p:sp>
      <p:sp>
        <p:nvSpPr>
          <p:cNvPr id="5" name="Title 1">
            <a:extLst>
              <a:ext uri="{FF2B5EF4-FFF2-40B4-BE49-F238E27FC236}">
                <a16:creationId xmlns:a16="http://schemas.microsoft.com/office/drawing/2014/main" id="{05632C65-9DDC-7853-2888-92C9A65DAD88}"/>
              </a:ext>
            </a:extLst>
          </p:cNvPr>
          <p:cNvSpPr txBox="1">
            <a:spLocks/>
          </p:cNvSpPr>
          <p:nvPr/>
        </p:nvSpPr>
        <p:spPr>
          <a:xfrm>
            <a:off x="1066800" y="121037"/>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STORYTELLING</a:t>
            </a:r>
          </a:p>
        </p:txBody>
      </p:sp>
    </p:spTree>
    <p:extLst>
      <p:ext uri="{BB962C8B-B14F-4D97-AF65-F5344CB8AC3E}">
        <p14:creationId xmlns:p14="http://schemas.microsoft.com/office/powerpoint/2010/main" val="2302215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1066800" y="1961658"/>
            <a:ext cx="10499558" cy="4023360"/>
          </a:xfrm>
        </p:spPr>
        <p:txBody>
          <a:bodyPr vert="horz" lIns="0" tIns="45720" rIns="0" bIns="45720" rtlCol="0" anchor="ctr">
            <a:noAutofit/>
          </a:bodyPr>
          <a:lstStyle/>
          <a:p>
            <a:pPr marL="0" indent="0" algn="just">
              <a:lnSpc>
                <a:spcPct val="125000"/>
              </a:lnSpc>
              <a:spcBef>
                <a:spcPts val="500"/>
              </a:spcBef>
              <a:spcAft>
                <a:spcPts val="500"/>
              </a:spcAft>
              <a:buNone/>
            </a:pPr>
            <a:r>
              <a:rPr lang="en-GB" sz="2400" dirty="0">
                <a:effectLst/>
                <a:ea typeface="Times New Roman" panose="02020603050405020304" pitchFamily="18" charset="0"/>
              </a:rPr>
              <a:t>[…] Since Bishop Jovan had been the target of a hostile response from opposing believers, it is astonishing that he was found by the first instance court to have instigated religious hatred 'towards himself and his followers'. Subsequently, the Supreme Court partially accepted his appeal with regard to the freedom to perform religious rites and reduced his prison sentence to eight months. "</a:t>
            </a:r>
          </a:p>
          <a:p>
            <a:pPr marL="0" indent="0" algn="r">
              <a:lnSpc>
                <a:spcPct val="125000"/>
              </a:lnSpc>
              <a:spcBef>
                <a:spcPts val="500"/>
              </a:spcBef>
              <a:spcAft>
                <a:spcPts val="500"/>
              </a:spcAft>
              <a:buNone/>
            </a:pPr>
            <a:r>
              <a:rPr lang="en-US" sz="2400" dirty="0"/>
              <a:t>2019 Report of the Special rapporteur on Freedom of Religion or Belief</a:t>
            </a:r>
            <a:endParaRPr lang="en-GB" sz="2400" dirty="0">
              <a:effectLst/>
              <a:ea typeface="Times New Roman" panose="02020603050405020304" pitchFamily="18" charset="0"/>
            </a:endParaRPr>
          </a:p>
          <a:p>
            <a:pPr marL="0" indent="0">
              <a:lnSpc>
                <a:spcPct val="125000"/>
              </a:lnSpc>
              <a:spcBef>
                <a:spcPts val="500"/>
              </a:spcBef>
              <a:spcAft>
                <a:spcPts val="500"/>
              </a:spcAft>
              <a:buNone/>
            </a:pPr>
            <a:endParaRPr lang="en-US" sz="1000" b="1" dirty="0"/>
          </a:p>
          <a:p>
            <a:pPr marL="0" indent="0">
              <a:lnSpc>
                <a:spcPct val="125000"/>
              </a:lnSpc>
              <a:spcBef>
                <a:spcPts val="500"/>
              </a:spcBef>
              <a:spcAft>
                <a:spcPts val="500"/>
              </a:spcAft>
              <a:buNone/>
            </a:pPr>
            <a:r>
              <a:rPr lang="en-US" sz="3200" b="1" dirty="0"/>
              <a:t>What experiences have you had with discrimination involving "State religion" and "secularism"?</a:t>
            </a:r>
            <a:endParaRPr lang="en-US" sz="2800" b="1" dirty="0">
              <a:ea typeface="Calibri"/>
              <a:cs typeface="Calibri"/>
            </a:endParaRPr>
          </a:p>
        </p:txBody>
      </p:sp>
      <p:sp>
        <p:nvSpPr>
          <p:cNvPr id="5" name="Title 1">
            <a:extLst>
              <a:ext uri="{FF2B5EF4-FFF2-40B4-BE49-F238E27FC236}">
                <a16:creationId xmlns:a16="http://schemas.microsoft.com/office/drawing/2014/main" id="{05632C65-9DDC-7853-2888-92C9A65DAD88}"/>
              </a:ext>
            </a:extLst>
          </p:cNvPr>
          <p:cNvSpPr txBox="1">
            <a:spLocks/>
          </p:cNvSpPr>
          <p:nvPr/>
        </p:nvSpPr>
        <p:spPr>
          <a:xfrm>
            <a:off x="1066800" y="121037"/>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STORYTELLING</a:t>
            </a:r>
          </a:p>
        </p:txBody>
      </p:sp>
    </p:spTree>
    <p:extLst>
      <p:ext uri="{BB962C8B-B14F-4D97-AF65-F5344CB8AC3E}">
        <p14:creationId xmlns:p14="http://schemas.microsoft.com/office/powerpoint/2010/main" val="327788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737361"/>
            <a:ext cx="10058400" cy="4480744"/>
          </a:xfrm>
        </p:spPr>
        <p:txBody>
          <a:bodyPr vert="horz" lIns="0" tIns="45720" rIns="0" bIns="45720" rtlCol="0" anchor="t">
            <a:normAutofit lnSpcReduction="10000"/>
          </a:bodyPr>
          <a:lstStyle/>
          <a:p>
            <a:pPr marL="0" indent="0" algn="just">
              <a:lnSpc>
                <a:spcPct val="135000"/>
              </a:lnSpc>
              <a:spcBef>
                <a:spcPts val="500"/>
              </a:spcBef>
              <a:spcAft>
                <a:spcPts val="500"/>
              </a:spcAft>
              <a:buNone/>
            </a:pPr>
            <a:r>
              <a:rPr lang="en-US" sz="2800" dirty="0"/>
              <a:t>“We pledge to </a:t>
            </a:r>
            <a:r>
              <a:rPr lang="en-US" sz="2800" b="1" dirty="0"/>
              <a:t>support and promote equal treatment</a:t>
            </a:r>
            <a:r>
              <a:rPr lang="en-US" sz="2800" dirty="0"/>
              <a:t> in all areas and manifestations of religion or belief and to denounce all forms of discriminatory practices. We commit to </a:t>
            </a:r>
            <a:r>
              <a:rPr lang="en-US" sz="2800" b="1" dirty="0"/>
              <a:t>prevent the use of the notion of ’State religion’ to discriminate against any individual or group </a:t>
            </a:r>
            <a:r>
              <a:rPr lang="en-US" sz="2800" dirty="0"/>
              <a:t>and we consider any such interpretation as contrary to the oneness of humanity and equal dignity of humankind. Similarly, we commit to prevent the use of ‘doctrinal secularism’ from reducing the space for religious or belief pluralism in practice.”</a:t>
            </a:r>
            <a:endParaRPr lang="en-US" sz="2800" dirty="0">
              <a:ea typeface="Calibri"/>
              <a:cs typeface="Calibri"/>
            </a:endParaRPr>
          </a:p>
        </p:txBody>
      </p:sp>
      <p:sp>
        <p:nvSpPr>
          <p:cNvPr id="2" name="Title 1"/>
          <p:cNvSpPr>
            <a:spLocks noGrp="1"/>
          </p:cNvSpPr>
          <p:nvPr>
            <p:ph type="title"/>
          </p:nvPr>
        </p:nvSpPr>
        <p:spPr/>
        <p:txBody>
          <a:bodyPr anchor="ctr"/>
          <a:lstStyle/>
          <a:p>
            <a:r>
              <a:rPr lang="en-US" dirty="0"/>
              <a:t>Commitment IV</a:t>
            </a:r>
          </a:p>
        </p:txBody>
      </p:sp>
    </p:spTree>
    <p:extLst>
      <p:ext uri="{BB962C8B-B14F-4D97-AF65-F5344CB8AC3E}">
        <p14:creationId xmlns:p14="http://schemas.microsoft.com/office/powerpoint/2010/main" val="178164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FE0A7-5D9F-C538-EA8D-0F5D6C299F10}"/>
              </a:ext>
            </a:extLst>
          </p:cNvPr>
          <p:cNvSpPr>
            <a:spLocks noGrp="1"/>
          </p:cNvSpPr>
          <p:nvPr>
            <p:ph type="title"/>
          </p:nvPr>
        </p:nvSpPr>
        <p:spPr>
          <a:xfrm>
            <a:off x="1036320" y="394977"/>
            <a:ext cx="10119360" cy="1450757"/>
          </a:xfrm>
        </p:spPr>
        <p:txBody>
          <a:bodyPr anchor="ctr">
            <a:normAutofit/>
          </a:bodyPr>
          <a:lstStyle/>
          <a:p>
            <a:r>
              <a:rPr lang="en-US" dirty="0"/>
              <a:t>Former Special Rapporteur Ahmed Shaheed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31E61460-9C1C-0B6D-56BB-A9193A4F639E}"/>
              </a:ext>
            </a:extLst>
          </p:cNvPr>
          <p:cNvSpPr>
            <a:spLocks noGrp="1"/>
          </p:cNvSpPr>
          <p:nvPr>
            <p:ph idx="1"/>
          </p:nvPr>
        </p:nvSpPr>
        <p:spPr>
          <a:xfrm>
            <a:off x="1040920" y="2136495"/>
            <a:ext cx="5638262" cy="4023360"/>
          </a:xfrm>
        </p:spPr>
        <p:txBody>
          <a:bodyPr vert="horz" lIns="0" tIns="45720" rIns="0" bIns="45720" rtlCol="0" anchor="t">
            <a:normAutofit fontScale="92500"/>
          </a:bodyPr>
          <a:lstStyle/>
          <a:p>
            <a:pPr>
              <a:lnSpc>
                <a:spcPct val="150000"/>
              </a:lnSpc>
              <a:spcBef>
                <a:spcPts val="1000"/>
              </a:spcBef>
              <a:spcAft>
                <a:spcPts val="1000"/>
              </a:spcAft>
            </a:pPr>
            <a:r>
              <a:rPr lang="en-GB" sz="3200" dirty="0"/>
              <a:t>“States must satisfy a range of obligations, including to adopt measures that guarantee structural equality and to fully realize freedom of religion or belief.”</a:t>
            </a:r>
            <a:endParaRPr lang="en-GB" sz="2400" i="1" dirty="0">
              <a:ea typeface="Calibri"/>
              <a:cs typeface="Calibri"/>
            </a:endParaRPr>
          </a:p>
        </p:txBody>
      </p:sp>
      <p:pic>
        <p:nvPicPr>
          <p:cNvPr id="4" name="Picture 4">
            <a:extLst>
              <a:ext uri="{FF2B5EF4-FFF2-40B4-BE49-F238E27FC236}">
                <a16:creationId xmlns:a16="http://schemas.microsoft.com/office/drawing/2014/main" id="{273E5DE4-BFA7-13B1-E672-DC686CA8E67A}"/>
              </a:ext>
            </a:extLst>
          </p:cNvPr>
          <p:cNvPicPr>
            <a:picLocks noChangeAspect="1"/>
          </p:cNvPicPr>
          <p:nvPr/>
        </p:nvPicPr>
        <p:blipFill>
          <a:blip r:embed="rId3"/>
          <a:stretch>
            <a:fillRect/>
          </a:stretch>
        </p:blipFill>
        <p:spPr>
          <a:xfrm>
            <a:off x="7061081" y="2312958"/>
            <a:ext cx="5130919" cy="3425405"/>
          </a:xfrm>
          <a:prstGeom prst="rect">
            <a:avLst/>
          </a:prstGeom>
        </p:spPr>
      </p:pic>
    </p:spTree>
    <p:extLst>
      <p:ext uri="{BB962C8B-B14F-4D97-AF65-F5344CB8AC3E}">
        <p14:creationId xmlns:p14="http://schemas.microsoft.com/office/powerpoint/2010/main" val="1870370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FE0A7-5D9F-C538-EA8D-0F5D6C299F10}"/>
              </a:ext>
            </a:extLst>
          </p:cNvPr>
          <p:cNvSpPr>
            <a:spLocks noGrp="1"/>
          </p:cNvSpPr>
          <p:nvPr>
            <p:ph type="title"/>
          </p:nvPr>
        </p:nvSpPr>
        <p:spPr>
          <a:xfrm>
            <a:off x="1097280" y="411019"/>
            <a:ext cx="10119360" cy="1450757"/>
          </a:xfrm>
        </p:spPr>
        <p:txBody>
          <a:bodyPr anchor="ctr">
            <a:normAutofit/>
          </a:bodyPr>
          <a:lstStyle/>
          <a:p>
            <a:r>
              <a:rPr lang="en-US" dirty="0"/>
              <a:t>Former Special Rapporteur Ahmed Shaheed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31E61460-9C1C-0B6D-56BB-A9193A4F639E}"/>
              </a:ext>
            </a:extLst>
          </p:cNvPr>
          <p:cNvSpPr>
            <a:spLocks noGrp="1"/>
          </p:cNvSpPr>
          <p:nvPr>
            <p:ph idx="1"/>
          </p:nvPr>
        </p:nvSpPr>
        <p:spPr>
          <a:xfrm>
            <a:off x="1127760" y="1861776"/>
            <a:ext cx="10058400" cy="4023360"/>
          </a:xfrm>
        </p:spPr>
        <p:txBody>
          <a:bodyPr>
            <a:normAutofit lnSpcReduction="10000"/>
          </a:bodyPr>
          <a:lstStyle/>
          <a:p>
            <a:pPr>
              <a:lnSpc>
                <a:spcPct val="125000"/>
              </a:lnSpc>
              <a:spcBef>
                <a:spcPts val="500"/>
              </a:spcBef>
              <a:spcAft>
                <a:spcPts val="500"/>
              </a:spcAft>
            </a:pPr>
            <a:r>
              <a:rPr lang="en-GB" sz="3200" dirty="0"/>
              <a:t>“In the light of these obligations, the Special Rapporteur echoes the importance of adopting a model for the relationship between State and religion that is in </a:t>
            </a:r>
            <a:r>
              <a:rPr lang="en-GB" sz="3200" b="1" dirty="0"/>
              <a:t>harmony with the concept of ‘respectful distancing’ </a:t>
            </a:r>
            <a:r>
              <a:rPr lang="en-GB" sz="3200" dirty="0"/>
              <a:t>— i.e. political and legal, but not social, disentanglement from religion — which rests on a ‘deep grounding of secularity based on human rights’.”</a:t>
            </a:r>
            <a:endParaRPr lang="en-US" sz="3200" dirty="0"/>
          </a:p>
        </p:txBody>
      </p:sp>
    </p:spTree>
    <p:extLst>
      <p:ext uri="{BB962C8B-B14F-4D97-AF65-F5344CB8AC3E}">
        <p14:creationId xmlns:p14="http://schemas.microsoft.com/office/powerpoint/2010/main" val="4104833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FE0A7-5D9F-C538-EA8D-0F5D6C299F10}"/>
              </a:ext>
            </a:extLst>
          </p:cNvPr>
          <p:cNvSpPr>
            <a:spLocks noGrp="1"/>
          </p:cNvSpPr>
          <p:nvPr>
            <p:ph type="title"/>
          </p:nvPr>
        </p:nvSpPr>
        <p:spPr>
          <a:xfrm>
            <a:off x="1036320" y="394977"/>
            <a:ext cx="10119360" cy="1450757"/>
          </a:xfrm>
        </p:spPr>
        <p:txBody>
          <a:bodyPr anchor="ctr">
            <a:normAutofit/>
          </a:bodyPr>
          <a:lstStyle/>
          <a:p>
            <a:r>
              <a:rPr lang="en-US" dirty="0"/>
              <a:t>Former Special Rapporteur Ahmed Shaheed </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31E61460-9C1C-0B6D-56BB-A9193A4F639E}"/>
              </a:ext>
            </a:extLst>
          </p:cNvPr>
          <p:cNvSpPr>
            <a:spLocks noGrp="1"/>
          </p:cNvSpPr>
          <p:nvPr>
            <p:ph idx="1"/>
          </p:nvPr>
        </p:nvSpPr>
        <p:spPr>
          <a:xfrm>
            <a:off x="1036320" y="1976643"/>
            <a:ext cx="10058400" cy="4023360"/>
          </a:xfrm>
        </p:spPr>
        <p:txBody>
          <a:bodyPr vert="horz" lIns="0" tIns="45720" rIns="0" bIns="45720" rtlCol="0" anchor="t">
            <a:normAutofit/>
          </a:bodyPr>
          <a:lstStyle/>
          <a:p>
            <a:pPr>
              <a:lnSpc>
                <a:spcPct val="125000"/>
              </a:lnSpc>
              <a:spcBef>
                <a:spcPts val="500"/>
              </a:spcBef>
              <a:spcAft>
                <a:spcPts val="500"/>
              </a:spcAft>
            </a:pPr>
            <a:r>
              <a:rPr lang="en-GB" sz="3200" dirty="0"/>
              <a:t>“Such a model ensures ‘that </a:t>
            </a:r>
            <a:r>
              <a:rPr lang="en-GB" sz="3200" b="1" dirty="0"/>
              <a:t>the State does not resort to religious exclusivity</a:t>
            </a:r>
            <a:r>
              <a:rPr lang="en-GB" sz="3200" dirty="0"/>
              <a:t> or bias in culture, identity, schooling, or even symbolism for short-term ends and for vested interests, but will continually strive to create spaces of inclusiveness for all as an active and ongoing endeavour.'"</a:t>
            </a:r>
          </a:p>
          <a:p>
            <a:pPr algn="r"/>
            <a:r>
              <a:rPr lang="en-GB" sz="2600" i="1" dirty="0">
                <a:ea typeface="Calibri"/>
                <a:cs typeface="Calibri"/>
              </a:rPr>
              <a:t>Report of the Special Rapporteur on freedom of religion and belief, 2018</a:t>
            </a:r>
            <a:endParaRPr lang="en-US" sz="2600" dirty="0">
              <a:ea typeface="Calibri"/>
              <a:cs typeface="Calibri"/>
            </a:endParaRPr>
          </a:p>
          <a:p>
            <a:endParaRPr lang="en-GB" sz="3200" dirty="0">
              <a:ea typeface="Calibri"/>
              <a:cs typeface="Calibri"/>
            </a:endParaRPr>
          </a:p>
        </p:txBody>
      </p:sp>
    </p:spTree>
    <p:extLst>
      <p:ext uri="{BB962C8B-B14F-4D97-AF65-F5344CB8AC3E}">
        <p14:creationId xmlns:p14="http://schemas.microsoft.com/office/powerpoint/2010/main" val="1881121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TWEETING COMMITMENT IV</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80" y="1908476"/>
            <a:ext cx="10212404" cy="4023360"/>
          </a:xfrm>
        </p:spPr>
        <p:txBody>
          <a:bodyPr vert="horz" lIns="0" tIns="45720" rIns="0" bIns="45720" rtlCol="0" anchor="t">
            <a:normAutofit/>
          </a:bodyPr>
          <a:lstStyle/>
          <a:p>
            <a:pPr marL="200660" lvl="1" indent="0">
              <a:lnSpc>
                <a:spcPct val="150000"/>
              </a:lnSpc>
              <a:spcBef>
                <a:spcPts val="500"/>
              </a:spcBef>
              <a:spcAft>
                <a:spcPts val="500"/>
              </a:spcAft>
              <a:buNone/>
            </a:pPr>
            <a:r>
              <a:rPr lang="en-US" sz="3600" dirty="0" err="1"/>
              <a:t>Summarise</a:t>
            </a:r>
            <a:r>
              <a:rPr lang="en-US" sz="3600" dirty="0"/>
              <a:t> this commitment in less than 140 characters and decide how to articulate Commitment IV in your own words. </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r>
              <a:rPr lang="en-GB" b="0" dirty="0">
                <a:effectLst/>
              </a:rPr>
              <a:t> </a:t>
            </a:r>
            <a:endParaRPr lang="en-US" dirty="0"/>
          </a:p>
        </p:txBody>
      </p:sp>
    </p:spTree>
    <p:extLst>
      <p:ext uri="{BB962C8B-B14F-4D97-AF65-F5344CB8AC3E}">
        <p14:creationId xmlns:p14="http://schemas.microsoft.com/office/powerpoint/2010/main" val="3370398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UNPACKING COMMITMENT IV</a:t>
            </a:r>
          </a:p>
        </p:txBody>
      </p:sp>
      <p:sp>
        <p:nvSpPr>
          <p:cNvPr id="4" name="TextBox 3">
            <a:extLst>
              <a:ext uri="{FF2B5EF4-FFF2-40B4-BE49-F238E27FC236}">
                <a16:creationId xmlns:a16="http://schemas.microsoft.com/office/drawing/2014/main" id="{46EF7AB6-5182-1EAB-A54A-CAF84F6A5909}"/>
              </a:ext>
            </a:extLst>
          </p:cNvPr>
          <p:cNvSpPr txBox="1"/>
          <p:nvPr/>
        </p:nvSpPr>
        <p:spPr>
          <a:xfrm>
            <a:off x="3051544" y="3249650"/>
            <a:ext cx="6103088" cy="369332"/>
          </a:xfrm>
          <a:prstGeom prst="rect">
            <a:avLst/>
          </a:prstGeom>
          <a:noFill/>
        </p:spPr>
        <p:txBody>
          <a:bodyPr wrap="square">
            <a:spAutoFit/>
          </a:bodyPr>
          <a:lstStyle/>
          <a:p>
            <a:r>
              <a:rPr lang="en-GB" b="0" dirty="0">
                <a:effectLst/>
              </a:rPr>
              <a:t> </a:t>
            </a:r>
            <a:endParaRPr lang="en-US" dirty="0"/>
          </a:p>
        </p:txBody>
      </p:sp>
      <p:sp>
        <p:nvSpPr>
          <p:cNvPr id="6" name="Content Placeholder 2">
            <a:extLst>
              <a:ext uri="{FF2B5EF4-FFF2-40B4-BE49-F238E27FC236}">
                <a16:creationId xmlns:a16="http://schemas.microsoft.com/office/drawing/2014/main" id="{164B6466-AEA2-0D32-0EF2-0911D2C0F97C}"/>
              </a:ext>
            </a:extLst>
          </p:cNvPr>
          <p:cNvSpPr>
            <a:spLocks noGrp="1"/>
          </p:cNvSpPr>
          <p:nvPr>
            <p:ph idx="1"/>
          </p:nvPr>
        </p:nvSpPr>
        <p:spPr>
          <a:xfrm>
            <a:off x="1097280" y="1908476"/>
            <a:ext cx="10744950" cy="4522304"/>
          </a:xfrm>
        </p:spPr>
        <p:txBody>
          <a:bodyPr vert="horz" lIns="0" tIns="45720" rIns="0" bIns="45720" rtlCol="0" anchor="t">
            <a:normAutofit lnSpcReduction="10000"/>
          </a:bodyPr>
          <a:lstStyle/>
          <a:p>
            <a:pPr marL="360363" lvl="1" indent="-360363">
              <a:lnSpc>
                <a:spcPct val="100000"/>
              </a:lnSpc>
              <a:spcBef>
                <a:spcPts val="1000"/>
              </a:spcBef>
              <a:spcAft>
                <a:spcPts val="1000"/>
              </a:spcAft>
              <a:buFont typeface="Arial"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Why is this commitment important?</a:t>
            </a:r>
            <a:endParaRPr lang="en-US" sz="3600" dirty="0"/>
          </a:p>
          <a:p>
            <a:pPr marL="360363" lvl="1" indent="-360363">
              <a:lnSpc>
                <a:spcPct val="100000"/>
              </a:lnSpc>
              <a:spcBef>
                <a:spcPts val="1000"/>
              </a:spcBef>
              <a:spcAft>
                <a:spcPts val="1000"/>
              </a:spcAft>
              <a:buFont typeface="Arial" pitchFamily="34" charset="0"/>
              <a:buChar char="•"/>
            </a:pPr>
            <a:r>
              <a:rPr lang="en-US" sz="3600" dirty="0"/>
              <a:t>What are the different components of the commitment?</a:t>
            </a:r>
          </a:p>
          <a:p>
            <a:pPr marL="360363" lvl="1" indent="-360363">
              <a:lnSpc>
                <a:spcPct val="100000"/>
              </a:lnSpc>
              <a:spcBef>
                <a:spcPts val="1000"/>
              </a:spcBef>
              <a:spcAft>
                <a:spcPts val="1000"/>
              </a:spcAft>
              <a:buFont typeface="Arial" pitchFamily="34" charset="0"/>
              <a:buChar char="•"/>
            </a:pPr>
            <a:r>
              <a:rPr lang="en-US" sz="3600" dirty="0"/>
              <a:t>What are the corresponding action points to these components?</a:t>
            </a:r>
          </a:p>
          <a:p>
            <a:pPr marL="360363" lvl="1" indent="-360363">
              <a:lnSpc>
                <a:spcPct val="100000"/>
              </a:lnSpc>
              <a:spcBef>
                <a:spcPts val="1000"/>
              </a:spcBef>
              <a:spcAft>
                <a:spcPts val="1000"/>
              </a:spcAft>
              <a:buFont typeface="Arial" pitchFamily="34" charset="0"/>
              <a:buChar char="•"/>
            </a:pPr>
            <a:r>
              <a:rPr lang="en-US" sz="3600" dirty="0"/>
              <a:t>Who are the stakeholders that would take those actions?</a:t>
            </a:r>
            <a:endParaRPr lang="en-GB" sz="3600" dirty="0">
              <a:cs typeface="Calibri" panose="020F0502020204030204"/>
            </a:endParaRPr>
          </a:p>
        </p:txBody>
      </p:sp>
    </p:spTree>
    <p:extLst>
      <p:ext uri="{BB962C8B-B14F-4D97-AF65-F5344CB8AC3E}">
        <p14:creationId xmlns:p14="http://schemas.microsoft.com/office/powerpoint/2010/main" val="107875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B9E444-7D9B-396B-06B3-E844F9F461BF}"/>
              </a:ext>
            </a:extLst>
          </p:cNvPr>
          <p:cNvSpPr>
            <a:spLocks noGrp="1"/>
          </p:cNvSpPr>
          <p:nvPr>
            <p:ph idx="1"/>
          </p:nvPr>
        </p:nvSpPr>
        <p:spPr/>
        <p:txBody>
          <a:bodyPr vert="horz" lIns="0" tIns="45720" rIns="0" bIns="45720" rtlCol="0" anchor="t">
            <a:noAutofit/>
          </a:bodyPr>
          <a:lstStyle/>
          <a:p>
            <a:pPr marL="457200" indent="-457200">
              <a:lnSpc>
                <a:spcPct val="100000"/>
              </a:lnSpc>
              <a:spcBef>
                <a:spcPts val="500"/>
              </a:spcBef>
              <a:spcAft>
                <a:spcPts val="500"/>
              </a:spcAft>
              <a:buFont typeface="Arial" panose="020B0604020202020204" pitchFamily="34" charset="0"/>
              <a:buChar char="•"/>
            </a:pPr>
            <a:r>
              <a:rPr lang="en-US" sz="3200" dirty="0">
                <a:solidFill>
                  <a:schemeClr val="tx1"/>
                </a:solidFill>
              </a:rPr>
              <a:t>Could you provide examples of denying equal treatment for all individuals and communities in manifesting their religions or beliefs from your home country?</a:t>
            </a:r>
            <a:endParaRPr lang="en-US" sz="3200" dirty="0">
              <a:solidFill>
                <a:schemeClr val="tx1"/>
              </a:solidFill>
              <a:ea typeface="Calibri" panose="020F0502020204030204"/>
              <a:cs typeface="Calibri" panose="020F0502020204030204"/>
            </a:endParaRPr>
          </a:p>
          <a:p>
            <a:pPr marL="457200" indent="-457200" algn="l">
              <a:lnSpc>
                <a:spcPct val="100000"/>
              </a:lnSpc>
              <a:spcBef>
                <a:spcPts val="500"/>
              </a:spcBef>
              <a:spcAft>
                <a:spcPts val="500"/>
              </a:spcAft>
              <a:buFont typeface="Arial" panose="020B0604020202020204" pitchFamily="34" charset="0"/>
              <a:buChar char="•"/>
            </a:pPr>
            <a:r>
              <a:rPr lang="en-GB" sz="3200" b="0" i="0" dirty="0">
                <a:solidFill>
                  <a:schemeClr val="tx1"/>
                </a:solidFill>
                <a:effectLst/>
              </a:rPr>
              <a:t>Do you agree or disagree with the discriminatory risks embodied in the notions of “State religion” and “secularism”? Why or why not?</a:t>
            </a:r>
            <a:endParaRPr lang="en-GB" sz="3200" b="0" i="0" dirty="0">
              <a:solidFill>
                <a:schemeClr val="tx1"/>
              </a:solidFill>
              <a:effectLst/>
              <a:ea typeface="Calibri" panose="020F0502020204030204"/>
              <a:cs typeface="Calibri" panose="020F0502020204030204"/>
            </a:endParaRPr>
          </a:p>
          <a:p>
            <a:pPr marL="457200" indent="-457200" algn="l">
              <a:lnSpc>
                <a:spcPct val="100000"/>
              </a:lnSpc>
              <a:spcBef>
                <a:spcPts val="500"/>
              </a:spcBef>
              <a:spcAft>
                <a:spcPts val="500"/>
              </a:spcAft>
              <a:buFont typeface="Arial" panose="020B0604020202020204" pitchFamily="34" charset="0"/>
              <a:buChar char="•"/>
            </a:pPr>
            <a:r>
              <a:rPr lang="en-GB" sz="3200" b="0" i="0" dirty="0">
                <a:solidFill>
                  <a:schemeClr val="tx1"/>
                </a:solidFill>
                <a:effectLst/>
              </a:rPr>
              <a:t>Do you believe that there are any elements missing in Commitment 4? What would you add and why?</a:t>
            </a:r>
            <a:endParaRPr lang="en-GB" sz="3200" b="0" i="0" dirty="0">
              <a:solidFill>
                <a:schemeClr val="tx1"/>
              </a:solidFill>
              <a:effectLst/>
              <a:ea typeface="Calibri" panose="020F0502020204030204"/>
              <a:cs typeface="Calibri" panose="020F0502020204030204"/>
            </a:endParaRPr>
          </a:p>
          <a:p>
            <a:pPr algn="l">
              <a:buFont typeface="Arial" panose="020B0604020202020204" pitchFamily="34" charset="0"/>
              <a:buChar char="•"/>
            </a:pPr>
            <a:endParaRPr lang="en-GB" sz="3200" b="0" i="0" dirty="0">
              <a:solidFill>
                <a:srgbClr val="54595F"/>
              </a:solidFill>
              <a:effectLst/>
            </a:endParaRPr>
          </a:p>
          <a:p>
            <a:br>
              <a:rPr lang="en-GB" sz="2800" dirty="0"/>
            </a:br>
            <a:endParaRPr lang="en-US" sz="3200" dirty="0"/>
          </a:p>
          <a:p>
            <a:pPr marL="0" indent="0">
              <a:buNone/>
            </a:pPr>
            <a:br>
              <a:rPr lang="en-US" dirty="0"/>
            </a:br>
            <a:endParaRPr lang="en-US" dirty="0"/>
          </a:p>
        </p:txBody>
      </p:sp>
      <p:sp>
        <p:nvSpPr>
          <p:cNvPr id="7" name="Title 1">
            <a:extLst>
              <a:ext uri="{FF2B5EF4-FFF2-40B4-BE49-F238E27FC236}">
                <a16:creationId xmlns:a16="http://schemas.microsoft.com/office/drawing/2014/main" id="{07263CF4-EFB7-DA8B-E096-B334D70A8467}"/>
              </a:ext>
            </a:extLst>
          </p:cNvPr>
          <p:cNvSpPr txBox="1">
            <a:spLocks/>
          </p:cNvSpPr>
          <p:nvPr/>
        </p:nvSpPr>
        <p:spPr>
          <a:xfrm>
            <a:off x="1091529" y="93947"/>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CRITICAL THINKING</a:t>
            </a:r>
          </a:p>
        </p:txBody>
      </p:sp>
    </p:spTree>
    <p:extLst>
      <p:ext uri="{BB962C8B-B14F-4D97-AF65-F5344CB8AC3E}">
        <p14:creationId xmlns:p14="http://schemas.microsoft.com/office/powerpoint/2010/main" val="2980078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716" y="259330"/>
            <a:ext cx="10058400" cy="1450757"/>
          </a:xfrm>
        </p:spPr>
        <p:txBody>
          <a:bodyPr anchor="ct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CONSTITUTION DRAFTING</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272716" y="1710088"/>
            <a:ext cx="8486273" cy="4460240"/>
          </a:xfrm>
        </p:spPr>
        <p:txBody>
          <a:bodyPr vert="horz" lIns="0" tIns="45720" rIns="0" bIns="45720" rtlCol="0" anchor="t">
            <a:noAutofit/>
          </a:bodyPr>
          <a:lstStyle/>
          <a:p>
            <a:pPr marL="0" indent="0">
              <a:lnSpc>
                <a:spcPct val="120000"/>
              </a:lnSpc>
              <a:spcBef>
                <a:spcPts val="0"/>
              </a:spcBef>
              <a:spcAft>
                <a:spcPts val="0"/>
              </a:spcAft>
              <a:buNone/>
            </a:pPr>
            <a:r>
              <a:rPr lang="en-US" sz="2400" b="1" dirty="0"/>
              <a:t>Constitution of Brazil - Preamble</a:t>
            </a:r>
            <a:endParaRPr lang="en-US" sz="2400" dirty="0"/>
          </a:p>
          <a:p>
            <a:pPr marL="0" indent="0">
              <a:lnSpc>
                <a:spcPct val="120000"/>
              </a:lnSpc>
              <a:spcBef>
                <a:spcPts val="0"/>
              </a:spcBef>
              <a:spcAft>
                <a:spcPts val="0"/>
              </a:spcAft>
              <a:buNone/>
            </a:pPr>
            <a:r>
              <a:rPr lang="en-US" sz="2400" dirty="0"/>
              <a:t>“We, the representatives of the Brazilian People […] promulgate, </a:t>
            </a:r>
            <a:r>
              <a:rPr lang="en-US" sz="2400" u="sng" dirty="0"/>
              <a:t>under the protection of God</a:t>
            </a:r>
            <a:r>
              <a:rPr lang="en-US" sz="2400" dirty="0"/>
              <a:t>, this Constitution of the Federative Republic of Brazil.”</a:t>
            </a:r>
          </a:p>
          <a:p>
            <a:pPr marL="0" indent="0">
              <a:lnSpc>
                <a:spcPct val="120000"/>
              </a:lnSpc>
              <a:spcBef>
                <a:spcPts val="0"/>
              </a:spcBef>
              <a:spcAft>
                <a:spcPts val="0"/>
              </a:spcAft>
              <a:buNone/>
            </a:pPr>
            <a:endParaRPr lang="en-US" sz="1200" i="1" dirty="0"/>
          </a:p>
          <a:p>
            <a:pPr marL="0" indent="0">
              <a:lnSpc>
                <a:spcPct val="120000"/>
              </a:lnSpc>
              <a:spcBef>
                <a:spcPts val="0"/>
              </a:spcBef>
              <a:spcAft>
                <a:spcPts val="0"/>
              </a:spcAft>
              <a:buNone/>
            </a:pPr>
            <a:r>
              <a:rPr lang="en-US" sz="2400" b="1" dirty="0"/>
              <a:t>Constitution of Brazil – Article 19(1)</a:t>
            </a:r>
            <a:endParaRPr lang="en-US" sz="2400" dirty="0"/>
          </a:p>
          <a:p>
            <a:pPr marL="0" indent="0">
              <a:lnSpc>
                <a:spcPct val="120000"/>
              </a:lnSpc>
              <a:spcBef>
                <a:spcPts val="0"/>
              </a:spcBef>
              <a:spcAft>
                <a:spcPts val="0"/>
              </a:spcAft>
              <a:buNone/>
            </a:pPr>
            <a:r>
              <a:rPr lang="en-US" sz="2400" dirty="0"/>
              <a:t>The union, the states, the federal district and the municipalities are </a:t>
            </a:r>
            <a:r>
              <a:rPr lang="en-US" sz="2400" u="sng" dirty="0"/>
              <a:t>forbidden to establish </a:t>
            </a:r>
            <a:r>
              <a:rPr lang="en-US" sz="2400" dirty="0"/>
              <a:t>religious sects or churches, subsidize them, hinder their activities, or maintain relationships of dependence or alliance with them or their representatives, without prejudice to collaboration in the public interest in the manner set forth by law;</a:t>
            </a:r>
          </a:p>
        </p:txBody>
      </p:sp>
      <p:sp>
        <p:nvSpPr>
          <p:cNvPr id="6" name="TextBox 5">
            <a:extLst>
              <a:ext uri="{FF2B5EF4-FFF2-40B4-BE49-F238E27FC236}">
                <a16:creationId xmlns:a16="http://schemas.microsoft.com/office/drawing/2014/main" id="{BED3939A-811A-EAA1-191B-4D6913400354}"/>
              </a:ext>
            </a:extLst>
          </p:cNvPr>
          <p:cNvSpPr txBox="1"/>
          <p:nvPr/>
        </p:nvSpPr>
        <p:spPr>
          <a:xfrm>
            <a:off x="9095874" y="1592578"/>
            <a:ext cx="3096126" cy="4695260"/>
          </a:xfrm>
          <a:prstGeom prst="rect">
            <a:avLst/>
          </a:prstGeom>
          <a:ln w="57150">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indent="0">
              <a:lnSpc>
                <a:spcPct val="135000"/>
              </a:lnSpc>
              <a:spcBef>
                <a:spcPts val="500"/>
              </a:spcBef>
              <a:spcAft>
                <a:spcPts val="500"/>
              </a:spcAft>
              <a:buNone/>
            </a:pPr>
            <a:r>
              <a:rPr lang="en-US" sz="2800" b="1" i="1" dirty="0"/>
              <a:t>Devise your own provision that defines an ideal relationship between religion and state in the fictitious constitution.</a:t>
            </a:r>
            <a:endParaRPr lang="en-US" sz="1600" b="1" dirty="0"/>
          </a:p>
        </p:txBody>
      </p:sp>
    </p:spTree>
    <p:extLst>
      <p:ext uri="{BB962C8B-B14F-4D97-AF65-F5344CB8AC3E}">
        <p14:creationId xmlns:p14="http://schemas.microsoft.com/office/powerpoint/2010/main" val="3959405336"/>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9F464E-45A0-46F8-B7C4-3ACA698FBB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BD5D5F-F614-45E5-BDDC-9560C4BF6FB2}">
  <ds:schemaRefs>
    <ds:schemaRef ds:uri="http://purl.org/dc/elements/1.1/"/>
    <ds:schemaRef ds:uri="http://schemas.microsoft.com/office/2006/metadata/properties"/>
    <ds:schemaRef ds:uri="http://www.w3.org/XML/1998/namespace"/>
    <ds:schemaRef ds:uri="383b3da0-f719-4995-b069-99d905c2a5ef"/>
    <ds:schemaRef ds:uri="http://schemas.microsoft.com/office/infopath/2007/PartnerControls"/>
    <ds:schemaRef ds:uri="http://schemas.microsoft.com/office/2006/documentManagement/types"/>
    <ds:schemaRef ds:uri="http://purl.org/dc/dcmitype/"/>
    <ds:schemaRef ds:uri="985ec44e-1bab-4c0b-9df0-6ba128686fc9"/>
    <ds:schemaRef ds:uri="http://schemas.openxmlformats.org/package/2006/metadata/core-properties"/>
    <ds:schemaRef ds:uri="79d7f8ca-f76d-437e-9427-00cd3bdb0a1d"/>
    <ds:schemaRef ds:uri="http://purl.org/dc/terms/"/>
  </ds:schemaRefs>
</ds:datastoreItem>
</file>

<file path=customXml/itemProps3.xml><?xml version="1.0" encoding="utf-8"?>
<ds:datastoreItem xmlns:ds="http://schemas.openxmlformats.org/officeDocument/2006/customXml" ds:itemID="{4CA597AD-AFA2-481B-A20C-115FACA988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7104</TotalTime>
  <Words>2332</Words>
  <Application>Microsoft Office PowerPoint</Application>
  <PresentationFormat>Widescreen</PresentationFormat>
  <Paragraphs>103</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Symbol</vt:lpstr>
      <vt:lpstr>Times New Roman</vt:lpstr>
      <vt:lpstr>Retrospect</vt:lpstr>
      <vt:lpstr>Module 4 of the #Faith4Rights toolkit </vt:lpstr>
      <vt:lpstr>Commitment IV</vt:lpstr>
      <vt:lpstr>Former Special Rapporteur Ahmed Shaheed </vt:lpstr>
      <vt:lpstr>Former Special Rapporteur Ahmed Shaheed </vt:lpstr>
      <vt:lpstr>Former Special Rapporteur Ahmed Shaheed </vt:lpstr>
      <vt:lpstr>Peer-to-Peer Exercise: TWEETING COMMITMENT IV</vt:lpstr>
      <vt:lpstr>Peer-to-Peer Exercise: UNPACKING COMMITMENT IV</vt:lpstr>
      <vt:lpstr>PowerPoint Presentation</vt:lpstr>
      <vt:lpstr>Peer-to-Peer Exercise: CONSTITUTION DRAFTING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283</cp:revision>
  <dcterms:created xsi:type="dcterms:W3CDTF">2023-04-14T00:15:57Z</dcterms:created>
  <dcterms:modified xsi:type="dcterms:W3CDTF">2023-11-27T15:26:37Z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