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3"/>
  </p:notesMasterIdLst>
  <p:sldIdLst>
    <p:sldId id="256" r:id="rId5"/>
    <p:sldId id="275" r:id="rId6"/>
    <p:sldId id="292" r:id="rId7"/>
    <p:sldId id="279" r:id="rId8"/>
    <p:sldId id="295" r:id="rId9"/>
    <p:sldId id="291" r:id="rId10"/>
    <p:sldId id="286" r:id="rId11"/>
    <p:sldId id="29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802E22-1153-F0F1-0D96-B85E976021D9}" name="Mizan Rahman" initials="MR" userId="a7a42c0342e5dae3" providerId="Windows Live"/>
  <p188:author id="{36706451-D1E2-49A0-2434-B71C9C10CF19}" name="Hillari" initials="Hi" userId="1c299ad4280206c6" providerId="Windows Live"/>
  <p188:author id="{13F3A873-5E73-AF47-5168-60E826C34ABE}" name="Administrator" initials="A" userId="Administrator" providerId="None"/>
  <p188:author id="{B7E906E9-E4F7-57C4-66F3-1DC311B9AFE7}" name="Thiago Alves Pinto" initials="TAP" userId="1f6c5c3760ff4ff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50D97B-C7EB-4D5C-A645-DF822F53827A}" v="3" dt="2023-11-24T10:38:14.6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69" autoAdjust="0"/>
    <p:restoredTop sz="73083" autoAdjust="0"/>
  </p:normalViewPr>
  <p:slideViewPr>
    <p:cSldViewPr snapToGrid="0">
      <p:cViewPr varScale="1">
        <p:scale>
          <a:sx n="52" d="100"/>
          <a:sy n="52" d="100"/>
        </p:scale>
        <p:origin x="138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28868063-0290-41B7-861D-7288DBD8C7A1}"/>
    <pc:docChg chg="modSld">
      <pc:chgData name="Rosa Maria Sanz Delgado De Molina" userId="7574b3c8-f6dd-4c2b-897b-6e4c417c21de" providerId="ADAL" clId="{28868063-0290-41B7-861D-7288DBD8C7A1}" dt="2023-11-24T11:28:18.201" v="3" actId="255"/>
      <pc:docMkLst>
        <pc:docMk/>
      </pc:docMkLst>
      <pc:sldChg chg="modSp mod">
        <pc:chgData name="Rosa Maria Sanz Delgado De Molina" userId="7574b3c8-f6dd-4c2b-897b-6e4c417c21de" providerId="ADAL" clId="{28868063-0290-41B7-861D-7288DBD8C7A1}" dt="2023-11-24T11:28:01.183" v="1"/>
        <pc:sldMkLst>
          <pc:docMk/>
          <pc:sldMk cId="814526635" sldId="256"/>
        </pc:sldMkLst>
        <pc:spChg chg="mod">
          <ac:chgData name="Rosa Maria Sanz Delgado De Molina" userId="7574b3c8-f6dd-4c2b-897b-6e4c417c21de" providerId="ADAL" clId="{28868063-0290-41B7-861D-7288DBD8C7A1}" dt="2023-11-24T11:28:01.183" v="1"/>
          <ac:spMkLst>
            <pc:docMk/>
            <pc:sldMk cId="814526635" sldId="256"/>
            <ac:spMk id="2" creationId="{00000000-0000-0000-0000-000000000000}"/>
          </ac:spMkLst>
        </pc:spChg>
      </pc:sldChg>
      <pc:sldChg chg="modSp mod">
        <pc:chgData name="Rosa Maria Sanz Delgado De Molina" userId="7574b3c8-f6dd-4c2b-897b-6e4c417c21de" providerId="ADAL" clId="{28868063-0290-41B7-861D-7288DBD8C7A1}" dt="2023-11-24T11:28:18.201" v="3" actId="255"/>
        <pc:sldMkLst>
          <pc:docMk/>
          <pc:sldMk cId="2991372827" sldId="295"/>
        </pc:sldMkLst>
        <pc:spChg chg="mod">
          <ac:chgData name="Rosa Maria Sanz Delgado De Molina" userId="7574b3c8-f6dd-4c2b-897b-6e4c417c21de" providerId="ADAL" clId="{28868063-0290-41B7-861D-7288DBD8C7A1}" dt="2023-11-24T11:28:18.201" v="3" actId="255"/>
          <ac:spMkLst>
            <pc:docMk/>
            <pc:sldMk cId="2991372827" sldId="295"/>
            <ac:spMk id="4" creationId="{EC41B2B7-4791-30AE-8EDA-5988D89BD8F8}"/>
          </ac:spMkLst>
        </pc:spChg>
        <pc:spChg chg="mod">
          <ac:chgData name="Rosa Maria Sanz Delgado De Molina" userId="7574b3c8-f6dd-4c2b-897b-6e4c417c21de" providerId="ADAL" clId="{28868063-0290-41B7-861D-7288DBD8C7A1}" dt="2023-11-24T11:28:12.870" v="2" actId="114"/>
          <ac:spMkLst>
            <pc:docMk/>
            <pc:sldMk cId="2991372827" sldId="295"/>
            <ac:spMk id="18" creationId="{C6680A42-C48E-9322-1E17-D987EE8D266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215DB-85DE-45B6-B4FD-37A128864694}" type="datetimeFigureOut">
              <a:rPr lang="en-US" smtClean="0"/>
              <a:t>11/24/2023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B306E-FB07-4F21-94D5-AFAB49FF25F4}" type="slidenum">
              <a:rPr lang="en-US" smtClean="0"/>
              <a:t>‹#›</a:t>
            </a:fld>
            <a:endParaRPr lang="en-US" dirty="0"/>
          </a:p>
        </p:txBody>
      </p:sp>
    </p:spTree>
    <p:extLst>
      <p:ext uri="{BB962C8B-B14F-4D97-AF65-F5344CB8AC3E}">
        <p14:creationId xmlns:p14="http://schemas.microsoft.com/office/powerpoint/2010/main" val="309324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rfp.org/declaration-of-the-10th-world-assembly-of-religions-for-peace%EF%BB%B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bahai.org/documents/the-universal-house-of-justice/promise-world-peac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unhcr.org/news/latest/2020/3/5e69eea54/coronavirus-outbreak-test-systems-values-humanity.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endParaRPr lang="en-US" dirty="0"/>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Malgun Gothic" panose="020B0503020000020004" pitchFamily="34" charset="-127"/>
                <a:cs typeface="Arial" panose="020B0604020202020204" pitchFamily="34" charset="0"/>
              </a:rPr>
              <a:t>This session uses the #Faith4Rights toolkit, specifically module 16. This peer-to-peer learning module emphasizes discussion and participant interaction. </a:t>
            </a:r>
            <a:endParaRPr lang="en-GB" sz="1800" u="none" strike="noStrike"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Malgun Gothic" panose="020B0503020000020004" pitchFamily="34" charset="-127"/>
                <a:cs typeface="Arial" panose="020B0604020202020204" pitchFamily="34" charset="0"/>
              </a:rPr>
              <a:t>This module focuses on ethical and spiritual leverage, looking at how faith actors are crucial to protecting shared values. </a:t>
            </a:r>
            <a:endParaRPr lang="en-GB" sz="1800" u="none" strike="noStrike" dirty="0">
              <a:effectLst/>
              <a:latin typeface="Calibri" panose="020F0502020204030204" pitchFamily="34" charset="0"/>
              <a:ea typeface="Malgun Gothic" panose="020B0503020000020004" pitchFamily="34" charset="-127"/>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1</a:t>
            </a:fld>
            <a:endParaRPr lang="en-US" dirty="0"/>
          </a:p>
        </p:txBody>
      </p:sp>
    </p:spTree>
    <p:extLst>
      <p:ext uri="{BB962C8B-B14F-4D97-AF65-F5344CB8AC3E}">
        <p14:creationId xmlns:p14="http://schemas.microsoft.com/office/powerpoint/2010/main" val="3791708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200" dirty="0">
                <a:effectLst/>
                <a:latin typeface="Calibri" panose="020F0502020204030204" pitchFamily="34" charset="0"/>
                <a:ea typeface="Malgun Gothic" panose="020B0503020000020004" pitchFamily="34" charset="-127"/>
                <a:cs typeface="Calibri" panose="020F0502020204030204" pitchFamily="34" charset="0"/>
              </a:rPr>
              <a:t>Refer participants to the full Commitment and read it out. The point of this slide is to provide background to the participants and provide an anchor for the discussions in this session. </a:t>
            </a:r>
            <a:endParaRPr lang="en-GB" sz="12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200" dirty="0">
                <a:effectLst/>
                <a:latin typeface="Calibri" panose="020F0502020204030204" pitchFamily="34" charset="0"/>
                <a:ea typeface="Malgun Gothic" panose="020B0503020000020004" pitchFamily="34" charset="-127"/>
                <a:cs typeface="Calibri" panose="020F0502020204030204" pitchFamily="34" charset="0"/>
              </a:rPr>
              <a:t>Reading aloud the Commitment at the outset ensures that all participants focus their minds on it. Take the first 10 minutes of the session to read the Commitment, and emphasize the role that religious leaders have in protecting and promoting universal values.</a:t>
            </a:r>
            <a:endParaRPr lang="en-GB" sz="12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200" dirty="0">
                <a:effectLst/>
                <a:latin typeface="Calibri" panose="020F0502020204030204" pitchFamily="34" charset="0"/>
                <a:ea typeface="Malgun Gothic" panose="020B0503020000020004" pitchFamily="34" charset="-127"/>
                <a:cs typeface="Calibri" panose="020F0502020204030204" pitchFamily="34" charset="0"/>
              </a:rPr>
              <a:t>Ask the participants a few questions about the Commitment. Do they find this principle helpful? Is there something missing in the Commitment? If so, what would you add to make the Commitment stronger? What implied actions are presented in Commitment XVI?</a:t>
            </a:r>
            <a:endParaRPr lang="en-GB" sz="12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200" dirty="0">
                <a:effectLst/>
                <a:latin typeface="Calibri" panose="020F0502020204030204" pitchFamily="34" charset="0"/>
                <a:ea typeface="Malgun Gothic" panose="020B0503020000020004" pitchFamily="34" charset="-127"/>
                <a:cs typeface="Calibri" panose="020F0502020204030204" pitchFamily="34" charset="0"/>
              </a:rPr>
              <a:t>The key takeaway from this module is that faith actors can act as powerful agents of peace-building and reconciliation in post-conflict situations and are best placed to prevent religion from being manipulated. However, religious actors can also rely on universal values, which are a common heritage of humanity, to build relationships between divided communities. Faith actors should act as custodians of shared values across all religions and beliefs through social engagement. </a:t>
            </a:r>
            <a:endParaRPr lang="en-GB" sz="1200" dirty="0">
              <a:effectLst/>
              <a:latin typeface="Calibri" panose="020F0502020204030204" pitchFamily="34" charset="0"/>
              <a:ea typeface="Malgun Gothic" panose="020B0503020000020004" pitchFamily="34" charset="-127"/>
              <a:cs typeface="Calibri" panose="020F0502020204030204" pitchFamily="34"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2</a:t>
            </a:fld>
            <a:endParaRPr lang="en-US" dirty="0"/>
          </a:p>
        </p:txBody>
      </p:sp>
    </p:spTree>
    <p:extLst>
      <p:ext uri="{BB962C8B-B14F-4D97-AF65-F5344CB8AC3E}">
        <p14:creationId xmlns:p14="http://schemas.microsoft.com/office/powerpoint/2010/main" val="3188696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rPr>
              <a:t>Now, ask participants to summarise the Commitment in less than 140 characters. </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exercise is intended to de-construct and re-construct the Commitment to reenergize the discussions.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It may be useful to frame the question in terms such as, "</a:t>
            </a:r>
            <a:r>
              <a:rPr lang="en-US" sz="1800" i="1" u="none" strike="noStrike" dirty="0">
                <a:effectLst/>
                <a:latin typeface="Calibri" panose="020F0502020204030204" pitchFamily="34" charset="0"/>
                <a:ea typeface="Times New Roman" panose="02020603050405020304" pitchFamily="18" charset="0"/>
                <a:cs typeface="Calibri" panose="020F0502020204030204" pitchFamily="34" charset="0"/>
              </a:rPr>
              <a:t>how can the main points of this commitment be put simply, in a clear and concise way that people in your community would understand?</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a:t>
            </a:r>
            <a:r>
              <a:rPr lang="en-US" sz="1800" b="1" u="none" strike="noStrike" dirty="0">
                <a:effectLst/>
                <a:latin typeface="Calibri" panose="020F0502020204030204" pitchFamily="34" charset="0"/>
                <a:ea typeface="Times New Roman" panose="02020603050405020304" pitchFamily="18" charset="0"/>
                <a:cs typeface="Calibri" panose="020F0502020204030204" pitchFamily="34" charset="0"/>
              </a:rPr>
              <a:t> </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can be done with small groups of 3-4.</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One possible result could be as follows: "We commit to leveraging the spiritual and moral weight of religions and beliefs to strengthen the protection of universal human rights".</a:t>
            </a:r>
            <a:endParaRPr lang="en-GB" sz="18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FB306E-FB07-4F21-94D5-AFAB49FF25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376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100" dirty="0">
                <a:effectLst/>
                <a:latin typeface="Calibri" panose="020F0502020204030204" pitchFamily="34" charset="0"/>
                <a:ea typeface="Malgun Gothic" panose="020B0503020000020004" pitchFamily="34" charset="-127"/>
                <a:cs typeface="Calibri" panose="020F0502020204030204" pitchFamily="34" charset="0"/>
              </a:rPr>
              <a:t>This quote on the slide, taken from the </a:t>
            </a:r>
            <a:r>
              <a:rPr lang="en-US" sz="1100" u="sng" dirty="0">
                <a:solidFill>
                  <a:srgbClr val="0563C1"/>
                </a:solidFill>
                <a:effectLst/>
                <a:latin typeface="Calibri" panose="020F0502020204030204" pitchFamily="34" charset="0"/>
                <a:ea typeface="Malgun Gothic" panose="020B0503020000020004" pitchFamily="34" charset="-127"/>
                <a:cs typeface="Calibri" panose="020F0502020204030204" pitchFamily="34" charset="0"/>
                <a:hlinkClick r:id="rId3"/>
              </a:rPr>
              <a:t>2019 Declaration of the 10th World Assembly of Religions for Peace</a:t>
            </a:r>
            <a:r>
              <a:rPr lang="en-US" sz="1100" u="sng" dirty="0">
                <a:solidFill>
                  <a:srgbClr val="0563C1"/>
                </a:solidFill>
                <a:effectLst/>
                <a:latin typeface="Calibri" panose="020F0502020204030204" pitchFamily="34" charset="0"/>
                <a:ea typeface="Malgun Gothic" panose="020B0503020000020004" pitchFamily="34" charset="-127"/>
                <a:cs typeface="Calibri" panose="020F0502020204030204" pitchFamily="34" charset="0"/>
              </a:rPr>
              <a:t> (https://www.rfp.org/declaration-of-the-10th-world-assembly-of-religions-for-peace%EF%BB%BF/)</a:t>
            </a:r>
            <a:r>
              <a:rPr lang="en-US" sz="1100" dirty="0">
                <a:effectLst/>
                <a:latin typeface="Calibri" panose="020F0502020204030204" pitchFamily="34" charset="0"/>
                <a:ea typeface="Malgun Gothic" panose="020B0503020000020004" pitchFamily="34" charset="-127"/>
                <a:cs typeface="Calibri" panose="020F0502020204030204" pitchFamily="34" charset="0"/>
              </a:rPr>
              <a:t>, captures the takeaway message of the module clearly. There is a need to focus on common and shared values across religions and beliefs because despite all humans being connected, the world is nonetheless becoming more divided. Celebrating mercy, compassion and love in pursuit of the common good allows humanity to embrace its beauty. </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dirty="0">
                <a:effectLst/>
                <a:latin typeface="Calibri" panose="020F0502020204030204" pitchFamily="34" charset="0"/>
                <a:ea typeface="Malgun Gothic" panose="020B0503020000020004" pitchFamily="34" charset="-127"/>
                <a:cs typeface="Calibri" panose="020F0502020204030204" pitchFamily="34" charset="0"/>
              </a:rPr>
              <a:t>Religious actors have a role in acting as a custodian of these values and ensuring that religious interpretations aren't being manipulated to undermine these values.</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dirty="0">
                <a:effectLst/>
                <a:latin typeface="Calibri" panose="020F0502020204030204" pitchFamily="34" charset="0"/>
                <a:ea typeface="Malgun Gothic" panose="020B0503020000020004" pitchFamily="34" charset="-127"/>
                <a:cs typeface="Calibri" panose="020F0502020204030204" pitchFamily="34" charset="0"/>
              </a:rPr>
              <a:t>Spend 10 minutes discussing the importance of this quote. The following questions may be helpful for the discussion: </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Malgun Gothic" panose="020B0503020000020004" pitchFamily="34" charset="-127"/>
                <a:cs typeface="Calibri" panose="020F0502020204030204" pitchFamily="34" charset="0"/>
              </a:rPr>
              <a:t>Why concepts like mercy, compassion and love are important? </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Malgun Gothic" panose="020B0503020000020004" pitchFamily="34" charset="-127"/>
                <a:cs typeface="Calibri" panose="020F0502020204030204" pitchFamily="34" charset="0"/>
              </a:rPr>
              <a:t>Why do some people consider these concepts as blindly idealistic? </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Malgun Gothic" panose="020B0503020000020004" pitchFamily="34" charset="-127"/>
                <a:cs typeface="Calibri" panose="020F0502020204030204" pitchFamily="34" charset="0"/>
              </a:rPr>
              <a:t>What can be argued against those who would criticize fundamental values? </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dirty="0">
                <a:effectLst/>
                <a:latin typeface="Calibri" panose="020F0502020204030204" pitchFamily="34" charset="0"/>
                <a:ea typeface="Malgun Gothic" panose="020B0503020000020004" pitchFamily="34" charset="-127"/>
                <a:cs typeface="Calibri" panose="020F0502020204030204" pitchFamily="34" charset="0"/>
              </a:rPr>
              <a:t>It may also be useful to draw direct relation to quotes from religious leaders who embrace this, such as the </a:t>
            </a:r>
            <a:r>
              <a:rPr lang="en-US" sz="1100" u="sng" dirty="0">
                <a:solidFill>
                  <a:srgbClr val="0563C1"/>
                </a:solidFill>
                <a:effectLst/>
                <a:latin typeface="Calibri" panose="020F0502020204030204" pitchFamily="34" charset="0"/>
                <a:ea typeface="Malgun Gothic" panose="020B0503020000020004" pitchFamily="34" charset="-127"/>
                <a:cs typeface="Calibri" panose="020F0502020204030204" pitchFamily="34" charset="0"/>
                <a:hlinkClick r:id="rId4"/>
              </a:rPr>
              <a:t>Universal House of Justice</a:t>
            </a:r>
            <a:r>
              <a:rPr lang="en-US" sz="1100" dirty="0">
                <a:effectLst/>
                <a:latin typeface="Calibri" panose="020F0502020204030204" pitchFamily="34" charset="0"/>
                <a:ea typeface="Malgun Gothic" panose="020B0503020000020004" pitchFamily="34" charset="-127"/>
                <a:cs typeface="Calibri" panose="020F0502020204030204" pitchFamily="34" charset="0"/>
              </a:rPr>
              <a:t> (the international governing council of the Bahá’í Faith) who say that "</a:t>
            </a:r>
            <a:r>
              <a:rPr lang="en-US" sz="1100" i="1" dirty="0">
                <a:effectLst/>
                <a:latin typeface="Calibri" panose="020F0502020204030204" pitchFamily="34" charset="0"/>
                <a:ea typeface="Malgun Gothic" panose="020B0503020000020004" pitchFamily="34" charset="-127"/>
                <a:cs typeface="Calibri" panose="020F0502020204030204" pitchFamily="34" charset="0"/>
              </a:rPr>
              <a:t>For the first time in history it is possible for everyone to view the entire planet, with all its myriad diversified peoples, in one perspective. World peace is not only possible but inevitable.</a:t>
            </a:r>
            <a:r>
              <a:rPr lang="en-US" sz="1100" dirty="0">
                <a:effectLst/>
                <a:latin typeface="Calibri" panose="020F0502020204030204" pitchFamily="34" charset="0"/>
                <a:ea typeface="Malgun Gothic" panose="020B0503020000020004" pitchFamily="34" charset="-127"/>
                <a:cs typeface="Calibri" panose="020F0502020204030204" pitchFamily="34" charset="0"/>
              </a:rPr>
              <a:t>"</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4</a:t>
            </a:fld>
            <a:endParaRPr lang="en-US" dirty="0"/>
          </a:p>
        </p:txBody>
      </p:sp>
    </p:spTree>
    <p:extLst>
      <p:ext uri="{BB962C8B-B14F-4D97-AF65-F5344CB8AC3E}">
        <p14:creationId xmlns:p14="http://schemas.microsoft.com/office/powerpoint/2010/main" val="2913190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mj-lt"/>
              <a:buAutoNum type="romanLcParenBoth"/>
            </a:pPr>
            <a:r>
              <a:rPr lang="en-US" sz="1100" b="1" dirty="0">
                <a:effectLst/>
                <a:latin typeface="Calibri" panose="020F0502020204030204" pitchFamily="34" charset="0"/>
                <a:ea typeface="Times New Roman" panose="02020603050405020304" pitchFamily="18" charset="0"/>
                <a:cs typeface="Calibri" panose="020F0502020204030204" pitchFamily="34" charset="0"/>
              </a:rPr>
              <a:t>Adding faith quotes (15 minutes)</a:t>
            </a:r>
            <a:endParaRPr lang="en-GB" sz="11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Malgun Gothic" panose="020B0503020000020004" pitchFamily="34" charset="-127"/>
                <a:cs typeface="Calibri" panose="020F0502020204030204" pitchFamily="34" charset="0"/>
              </a:rPr>
              <a:t>Distribute the related Handout.</a:t>
            </a:r>
            <a:endParaRPr lang="en-GB" sz="1100" u="none" strike="noStrike"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Malgun Gothic" panose="020B0503020000020004" pitchFamily="34" charset="-127"/>
                <a:cs typeface="Calibri" panose="020F0502020204030204" pitchFamily="34" charset="0"/>
              </a:rPr>
              <a:t>We recommend dividing the participants into small groups (ca. 4-5 people) so everyone can feel safe contributing to the discussion. </a:t>
            </a:r>
            <a:endParaRPr lang="en-GB" sz="1100" u="none" strike="noStrike"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Malgun Gothic" panose="020B0503020000020004" pitchFamily="34" charset="-127"/>
                <a:cs typeface="Calibri" panose="020F0502020204030204" pitchFamily="34" charset="0"/>
              </a:rPr>
              <a:t>Ask participants to think about their own religious or non-religious traditions and whether they are aware of any quotes that they are aware of that are related to the Commitment in question.</a:t>
            </a:r>
            <a:endParaRPr lang="en-GB" sz="1100" u="none" strike="noStrike"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Malgun Gothic" panose="020B0503020000020004" pitchFamily="34" charset="-127"/>
                <a:cs typeface="Calibri" panose="020F0502020204030204" pitchFamily="34" charset="0"/>
              </a:rPr>
              <a:t>Start with the quote in the slide: "Do unto others as you would have them do unto you." (Golden Rule)</a:t>
            </a:r>
            <a:endParaRPr lang="en-GB" sz="1100" u="none" strike="noStrike"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dirty="0">
                <a:effectLst/>
                <a:latin typeface="Calibri" panose="020F0502020204030204" pitchFamily="34" charset="0"/>
                <a:ea typeface="Malgun Gothic" panose="020B0503020000020004" pitchFamily="34" charset="-127"/>
                <a:cs typeface="Calibri" panose="020F0502020204030204" pitchFamily="34" charset="0"/>
              </a:rPr>
              <a:t>Other quotes that can be relied on are:</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Malgun Gothic" panose="020B0503020000020004" pitchFamily="34" charset="-127"/>
                <a:cs typeface="Calibri" panose="020F0502020204030204" pitchFamily="34" charset="0"/>
              </a:rPr>
              <a:t>“Love your neighbour as yourself. There is no commandment greater than these” (Mark 12: 31)</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Malgun Gothic" panose="020B0503020000020004" pitchFamily="34" charset="-127"/>
                <a:cs typeface="Calibri" panose="020F0502020204030204" pitchFamily="34" charset="0"/>
              </a:rPr>
              <a:t>“The God-conscious being is always unstained, like the sun, which gives its comfort and warmth to all. The God-conscious being looks upon all alike, like the wind, which blows equally upon the king and the poor beggar.” (Guru Granth Sahib p. 272)</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Malgun Gothic" panose="020B0503020000020004" pitchFamily="34" charset="-127"/>
                <a:cs typeface="Calibri" panose="020F0502020204030204" pitchFamily="34" charset="0"/>
              </a:rPr>
              <a:t>“The religion of God and His divine law are the most potent instruments and the surest of all means for the dawning of the light of unity amongst men. The progress of the world, the development of nations, the tranquility of peoples, and the peace of all who dwell on earth are among the principles and ordinances of God.”(Baha’u’llah)</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lgn="just">
              <a:lnSpc>
                <a:spcPct val="107000"/>
              </a:lnSpc>
              <a:spcAft>
                <a:spcPts val="500"/>
              </a:spcAft>
              <a:buFont typeface="+mj-lt"/>
              <a:buAutoNum type="romanLcParenBoth"/>
            </a:pPr>
            <a:r>
              <a:rPr lang="en-US" sz="1100" b="1" dirty="0">
                <a:effectLst/>
                <a:latin typeface="Calibri" panose="020F0502020204030204" pitchFamily="34" charset="0"/>
                <a:ea typeface="Times New Roman" panose="02020603050405020304" pitchFamily="18" charset="0"/>
                <a:cs typeface="Calibri" panose="020F0502020204030204" pitchFamily="34" charset="0"/>
              </a:rPr>
              <a:t>Sharing with the larger group (5 minutes)</a:t>
            </a:r>
            <a:endParaRPr lang="en-GB" sz="11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from each group to share their quotes and briefly explain why they chose them.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dirty="0">
                <a:effectLst/>
                <a:latin typeface="Calibri" panose="020F0502020204030204" pitchFamily="34" charset="0"/>
                <a:ea typeface="Times New Roman" panose="02020603050405020304" pitchFamily="18" charset="0"/>
              </a:rPr>
              <a:t>Write down the quotes on a poster board or flip chart so everyone can see them.</a:t>
            </a:r>
            <a:r>
              <a:rPr lang="en-GB" dirty="0">
                <a:effectLst/>
              </a:rPr>
              <a:t> </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just">
              <a:lnSpc>
                <a:spcPct val="107000"/>
              </a:lnSpc>
              <a:spcAft>
                <a:spcPts val="500"/>
              </a:spcAft>
              <a:buFont typeface="+mj-lt"/>
              <a:buNone/>
            </a:pP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5</a:t>
            </a:fld>
            <a:endParaRPr lang="en-US" dirty="0"/>
          </a:p>
        </p:txBody>
      </p:sp>
    </p:spTree>
    <p:extLst>
      <p:ext uri="{BB962C8B-B14F-4D97-AF65-F5344CB8AC3E}">
        <p14:creationId xmlns:p14="http://schemas.microsoft.com/office/powerpoint/2010/main" val="1682677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activity consists of three parts, with the first being individual reflections for 5 minutes, the second discussing those individual reflections in a small group for 10 minutes, and the third sharing the perspectives with the larger group for 5 minutes.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four questions on the handout focus on listing the elements, action points and stakeholders.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key takeaway is to recognize the complexity of these issues whilst seeking to move forward with the commitment.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exercise, taken from the #Faith4Rights toolkit, does not attempt to raise and resolve all the issues in relation to neutrality in humanitarian action; it merely seeks to indicate the complexity and interconnectedness of all the issues.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is a highly recommended activity as it gives participants the opportunity to unpack the commitment and address it specifically in their own community. However, the Facilitator should emphasize the need to focus on a limited discussion to prevent derailing into a wider discussion around related subjects.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gn="just">
              <a:lnSpc>
                <a:spcPct val="107000"/>
              </a:lnSpc>
              <a:spcAft>
                <a:spcPts val="500"/>
              </a:spcAft>
              <a:buFont typeface="Symbol" panose="05050102010706020507" pitchFamily="18" charset="2"/>
              <a:buNone/>
            </a:pP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6</a:t>
            </a:fld>
            <a:endParaRPr lang="en-US" dirty="0"/>
          </a:p>
        </p:txBody>
      </p:sp>
    </p:spTree>
    <p:extLst>
      <p:ext uri="{BB962C8B-B14F-4D97-AF65-F5344CB8AC3E}">
        <p14:creationId xmlns:p14="http://schemas.microsoft.com/office/powerpoint/2010/main" val="3851726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100" dirty="0">
                <a:effectLst/>
                <a:latin typeface="Calibri" panose="020F0502020204030204" pitchFamily="34" charset="0"/>
                <a:ea typeface="Malgun Gothic" panose="020B0503020000020004" pitchFamily="34" charset="-127"/>
                <a:cs typeface="Calibri" panose="020F0502020204030204" pitchFamily="34" charset="0"/>
              </a:rPr>
              <a:t>In this activity, participants are encouraged to discuss their own personal experiences in upholding this Commitment. It is useful for participants to see how these issues can be tackled in different ways. </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dirty="0">
                <a:effectLst/>
                <a:latin typeface="Calibri" panose="020F0502020204030204" pitchFamily="34" charset="0"/>
                <a:ea typeface="Malgun Gothic" panose="020B0503020000020004" pitchFamily="34" charset="-127"/>
                <a:cs typeface="Calibri" panose="020F0502020204030204" pitchFamily="34" charset="0"/>
              </a:rPr>
              <a:t>Facilitators should encourage participants to lead on this and build on each other's stories, but it may be helpful to guide them with questions such as:</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Malgun Gothic" panose="020B0503020000020004" pitchFamily="34" charset="-127"/>
                <a:cs typeface="Calibri" panose="020F0502020204030204" pitchFamily="34" charset="0"/>
              </a:rPr>
              <a:t>What experience do you have in leveraging the spiritual and moral weight of belief in order to make an impact on a human rights issue? </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Malgun Gothic" panose="020B0503020000020004" pitchFamily="34" charset="-127"/>
                <a:cs typeface="Calibri" panose="020F0502020204030204" pitchFamily="34" charset="0"/>
              </a:rPr>
              <a:t>In what areas outside your ethical or spiritual community have you experienced mercy, compassion, and love?</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Malgun Gothic" panose="020B0503020000020004" pitchFamily="34" charset="-127"/>
                <a:cs typeface="Calibri" panose="020F0502020204030204" pitchFamily="34" charset="0"/>
              </a:rPr>
              <a:t>How do the diverse experiences of others contribute to your own understanding of these values? </a:t>
            </a:r>
            <a:endParaRPr lang="en-GB" sz="1100" dirty="0">
              <a:effectLst/>
              <a:latin typeface="Calibri" panose="020F0502020204030204" pitchFamily="34" charset="0"/>
              <a:ea typeface="Malgun Gothic" panose="020B0503020000020004" pitchFamily="34" charset="-127"/>
              <a:cs typeface="Calibri" panose="020F0502020204030204" pitchFamily="34"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7</a:t>
            </a:fld>
            <a:endParaRPr lang="en-US" dirty="0"/>
          </a:p>
        </p:txBody>
      </p:sp>
    </p:spTree>
    <p:extLst>
      <p:ext uri="{BB962C8B-B14F-4D97-AF65-F5344CB8AC3E}">
        <p14:creationId xmlns:p14="http://schemas.microsoft.com/office/powerpoint/2010/main" val="3371000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dirty="0">
                <a:effectLst/>
                <a:latin typeface="Calibri" panose="020F0502020204030204" pitchFamily="34" charset="0"/>
                <a:ea typeface="Malgun Gothic" panose="020B0503020000020004" pitchFamily="34" charset="-127"/>
                <a:cs typeface="Calibri" panose="020F0502020204030204" pitchFamily="34" charset="0"/>
              </a:rPr>
              <a:t>Give the participants the Handout – case on an epidemic. </a:t>
            </a:r>
            <a:endParaRPr lang="en-GB" sz="18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dirty="0">
                <a:effectLst/>
                <a:latin typeface="Calibri" panose="020F0502020204030204" pitchFamily="34" charset="0"/>
                <a:ea typeface="Malgun Gothic" panose="020B0503020000020004" pitchFamily="34" charset="-127"/>
                <a:cs typeface="Calibri" panose="020F0502020204030204" pitchFamily="34" charset="0"/>
              </a:rPr>
              <a:t>Divide the participants into small groups and ask them to spend 15 minutes reading and discussing the questions of the case.</a:t>
            </a:r>
            <a:endParaRPr lang="en-GB" sz="18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dirty="0">
                <a:effectLst/>
                <a:latin typeface="Calibri" panose="020F0502020204030204" pitchFamily="34" charset="0"/>
                <a:ea typeface="Malgun Gothic" panose="020B0503020000020004" pitchFamily="34" charset="-127"/>
                <a:cs typeface="Calibri" panose="020F0502020204030204" pitchFamily="34" charset="0"/>
              </a:rPr>
              <a:t>Return to the larger group and ask the participants to share their findings, spending 5 minutes on each of the questions on the slide. </a:t>
            </a:r>
            <a:endParaRPr lang="en-GB" sz="1800" dirty="0">
              <a:effectLst/>
              <a:latin typeface="Calibri" panose="020F0502020204030204" pitchFamily="34" charset="0"/>
              <a:ea typeface="Malgun Gothic" panose="020B0503020000020004" pitchFamily="34" charset="-127"/>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GB" sz="1800" dirty="0">
                <a:effectLst/>
                <a:latin typeface="Calibri" panose="020F0502020204030204" pitchFamily="34" charset="0"/>
                <a:ea typeface="Malgun Gothic" panose="020B0503020000020004" pitchFamily="34" charset="-127"/>
                <a:cs typeface="Calibri" panose="020F0502020204030204" pitchFamily="34" charset="0"/>
              </a:rPr>
              <a:t>The Facilitator may wish to refer to the </a:t>
            </a:r>
            <a:r>
              <a:rPr lang="en-GB" sz="1800" b="1" u="sng" dirty="0">
                <a:solidFill>
                  <a:srgbClr val="0000FF"/>
                </a:solidFill>
                <a:effectLst/>
                <a:latin typeface="Calibri" panose="020F0502020204030204" pitchFamily="34" charset="0"/>
                <a:ea typeface="Malgun Gothic" panose="020B0503020000020004" pitchFamily="34" charset="-127"/>
                <a:cs typeface="Calibri" panose="020F0502020204030204" pitchFamily="34" charset="0"/>
                <a:hlinkClick r:id="rId3"/>
              </a:rPr>
              <a:t>op-ed</a:t>
            </a:r>
            <a:r>
              <a:rPr lang="en-GB" sz="1800" dirty="0">
                <a:effectLst/>
                <a:latin typeface="Calibri" panose="020F0502020204030204" pitchFamily="34" charset="0"/>
                <a:ea typeface="Malgun Gothic" panose="020B0503020000020004" pitchFamily="34" charset="-127"/>
                <a:cs typeface="Calibri" panose="020F0502020204030204" pitchFamily="34" charset="0"/>
              </a:rPr>
              <a:t> (https://www.unhcr.org/news/stories/coronavirus-outbreak-test-our-systems-values-and-humanity) by </a:t>
            </a:r>
            <a:r>
              <a:rPr lang="en-US" sz="1800" dirty="0">
                <a:effectLst/>
                <a:latin typeface="Calibri" panose="020F0502020204030204" pitchFamily="34" charset="0"/>
                <a:ea typeface="Malgun Gothic" panose="020B0503020000020004" pitchFamily="34" charset="-127"/>
                <a:cs typeface="Calibri" panose="020F0502020204030204" pitchFamily="34" charset="0"/>
              </a:rPr>
              <a:t>UN High Commissioners for Refugees, Filippo </a:t>
            </a:r>
            <a:r>
              <a:rPr lang="en-US" sz="1800" dirty="0" err="1">
                <a:effectLst/>
                <a:latin typeface="Calibri" panose="020F0502020204030204" pitchFamily="34" charset="0"/>
                <a:ea typeface="Malgun Gothic" panose="020B0503020000020004" pitchFamily="34" charset="-127"/>
                <a:cs typeface="Calibri" panose="020F0502020204030204" pitchFamily="34" charset="0"/>
              </a:rPr>
              <a:t>Grandi</a:t>
            </a:r>
            <a:r>
              <a:rPr lang="en-US" sz="1800" dirty="0">
                <a:effectLst/>
                <a:latin typeface="Calibri" panose="020F0502020204030204" pitchFamily="34" charset="0"/>
                <a:ea typeface="Malgun Gothic" panose="020B0503020000020004" pitchFamily="34" charset="-127"/>
                <a:cs typeface="Calibri" panose="020F0502020204030204" pitchFamily="34" charset="0"/>
              </a:rPr>
              <a:t>, and former UN High Commissioners for Human Rights, Michelle Bachelet, </a:t>
            </a:r>
            <a:r>
              <a:rPr lang="en-GB" sz="1800" dirty="0">
                <a:effectLst/>
                <a:latin typeface="Calibri" panose="020F0502020204030204" pitchFamily="34" charset="0"/>
                <a:ea typeface="Malgun Gothic" panose="020B0503020000020004" pitchFamily="34" charset="-127"/>
                <a:cs typeface="Calibri" panose="020F0502020204030204" pitchFamily="34" charset="0"/>
              </a:rPr>
              <a:t>concerning the coronavirus outbreak as a test of our systems, values and humanity (10 March 2020): “When fear and uncertainty kick in, scapegoats are never far away. We have already seen anger and hostility directed at some people of East Asian origin. If left unchecked, the urge to blame and exclude may soon extend to other groups – minorities, the marginalized or anyone labelled ‘foreigner’. […] Ceding space to rumour, fear-mongering and hysteria will not only hamper the response but may have broader implications for human rights, and the functioning of accountable, democratic institutions. No country today can wall itself off from the impact of the coronavirus, both in the literal sense and – as falling stock markets and closed schools demonstrate – economically and socially. An international response that ensures that developing countries are equipped to diagnose, treat and prevent this disease will be crucial to safeguarding the health of billions of people.”</a:t>
            </a:r>
          </a:p>
          <a:p>
            <a:pPr marL="342900" lvl="0" indent="-342900" algn="just">
              <a:lnSpc>
                <a:spcPct val="107000"/>
              </a:lnSpc>
              <a:spcAft>
                <a:spcPts val="500"/>
              </a:spcAft>
              <a:buFont typeface="Symbol" panose="05050102010706020507" pitchFamily="18" charset="2"/>
              <a:buChar char=""/>
            </a:pPr>
            <a:endParaRPr lang="en-GB" sz="1800" dirty="0">
              <a:effectLst/>
              <a:latin typeface="Calibri" panose="020F0502020204030204" pitchFamily="34" charset="0"/>
              <a:ea typeface="Malgun Gothic" panose="020B0503020000020004" pitchFamily="34" charset="-127"/>
              <a:cs typeface="Calibri" panose="020F0502020204030204" pitchFamily="34"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8</a:t>
            </a:fld>
            <a:endParaRPr lang="en-US" dirty="0"/>
          </a:p>
        </p:txBody>
      </p:sp>
    </p:spTree>
    <p:extLst>
      <p:ext uri="{BB962C8B-B14F-4D97-AF65-F5344CB8AC3E}">
        <p14:creationId xmlns:p14="http://schemas.microsoft.com/office/powerpoint/2010/main" val="1769001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32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86493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6901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97407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41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998717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3985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63698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3670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03D549-3BCA-49C4-BDD4-0CA2214140C4}" type="datetimeFigureOut">
              <a:rPr lang="en-US" smtClean="0"/>
              <a:t>11/24/2023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B8113-0310-4FA9-A419-1B397DCC8FB8}" type="slidenum">
              <a:rPr lang="en-US" smtClean="0"/>
              <a:t>‹#›</a:t>
            </a:fld>
            <a:endParaRPr lang="en-US" dirty="0"/>
          </a:p>
        </p:txBody>
      </p:sp>
    </p:spTree>
    <p:extLst>
      <p:ext uri="{BB962C8B-B14F-4D97-AF65-F5344CB8AC3E}">
        <p14:creationId xmlns:p14="http://schemas.microsoft.com/office/powerpoint/2010/main" val="24324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03D549-3BCA-49C4-BDD4-0CA2214140C4}" type="datetimeFigureOut">
              <a:rPr lang="en-US" smtClean="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28822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03D549-3BCA-49C4-BDD4-0CA2214140C4}" type="datetimeFigureOut">
              <a:rPr lang="en-US" smtClean="0"/>
              <a:t>11/24/2023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B8113-0310-4FA9-A419-1B397DCC8FB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2294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Module 16 </a:t>
            </a:r>
            <a:r>
              <a:rPr kumimoji="0" lang="en-US" sz="8000" b="0" i="0" u="none" strike="noStrike" kern="1200" cap="none" spc="-50" normalizeH="0" baseline="0" noProof="0" dirty="0">
                <a:ln>
                  <a:noFill/>
                </a:ln>
                <a:solidFill>
                  <a:prstClr val="black">
                    <a:lumMod val="85000"/>
                    <a:lumOff val="15000"/>
                  </a:prstClr>
                </a:solidFill>
                <a:effectLst/>
                <a:uLnTx/>
                <a:uFillTx/>
                <a:latin typeface="Calibri Light" panose="020F0302020204030204"/>
                <a:ea typeface="+mj-ea"/>
                <a:cs typeface="+mj-cs"/>
              </a:rPr>
              <a:t>of the #Faith4Rights toolkit </a:t>
            </a:r>
            <a:endParaRPr lang="en-US" dirty="0"/>
          </a:p>
        </p:txBody>
      </p:sp>
      <p:sp>
        <p:nvSpPr>
          <p:cNvPr id="3" name="Subtitle 2"/>
          <p:cNvSpPr>
            <a:spLocks noGrp="1"/>
          </p:cNvSpPr>
          <p:nvPr>
            <p:ph type="subTitle" idx="1"/>
          </p:nvPr>
        </p:nvSpPr>
        <p:spPr/>
        <p:txBody>
          <a:bodyPr vert="horz" lIns="91440" tIns="45720" rIns="91440" bIns="45720" rtlCol="0" anchor="t">
            <a:normAutofit/>
          </a:bodyPr>
          <a:lstStyle/>
          <a:p>
            <a:r>
              <a:rPr lang="en-US" sz="3600" dirty="0"/>
              <a:t>Ethical and Spiritual leverage</a:t>
            </a:r>
            <a:endParaRPr lang="en-US" sz="3600" dirty="0">
              <a:ea typeface="Calibri Light"/>
              <a:cs typeface="Calibri Light"/>
            </a:endParaRPr>
          </a:p>
        </p:txBody>
      </p:sp>
    </p:spTree>
    <p:extLst>
      <p:ext uri="{BB962C8B-B14F-4D97-AF65-F5344CB8AC3E}">
        <p14:creationId xmlns:p14="http://schemas.microsoft.com/office/powerpoint/2010/main" val="814526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48217" y="1737360"/>
            <a:ext cx="5874091" cy="4384433"/>
          </a:xfrm>
        </p:spPr>
        <p:txBody>
          <a:bodyPr vert="horz" lIns="0" tIns="45720" rIns="0" bIns="45720" rtlCol="0" anchor="t">
            <a:noAutofit/>
          </a:bodyPr>
          <a:lstStyle/>
          <a:p>
            <a:pPr marL="0" indent="0">
              <a:lnSpc>
                <a:spcPct val="125000"/>
              </a:lnSpc>
              <a:spcBef>
                <a:spcPts val="0"/>
              </a:spcBef>
              <a:spcAft>
                <a:spcPts val="0"/>
              </a:spcAft>
              <a:buNone/>
            </a:pPr>
            <a:r>
              <a:rPr lang="en-GB" sz="2800" dirty="0"/>
              <a:t>“We commit to </a:t>
            </a:r>
            <a:r>
              <a:rPr lang="en-GB" sz="2800" b="1" dirty="0"/>
              <a:t>leverage the spiritual and moral weight of religions and beliefs </a:t>
            </a:r>
            <a:r>
              <a:rPr lang="en-GB" sz="2800" dirty="0"/>
              <a:t>with the aim of strengthening the protection of universal human rights and developing preventative strategies that we adapt to our local contexts, benefitting from the potential support of relevant UN entities.”</a:t>
            </a:r>
            <a:endParaRPr lang="en-US" sz="2800" dirty="0">
              <a:cs typeface="Calibri"/>
            </a:endParaRPr>
          </a:p>
          <a:p>
            <a:pPr marL="0" indent="0">
              <a:lnSpc>
                <a:spcPct val="100000"/>
              </a:lnSpc>
              <a:buNone/>
            </a:pPr>
            <a:endParaRPr lang="en-US" sz="4000" dirty="0">
              <a:cs typeface="Calibri" panose="020F0502020204030204"/>
            </a:endParaRPr>
          </a:p>
        </p:txBody>
      </p:sp>
      <p:sp>
        <p:nvSpPr>
          <p:cNvPr id="2" name="Title 1"/>
          <p:cNvSpPr>
            <a:spLocks noGrp="1"/>
          </p:cNvSpPr>
          <p:nvPr>
            <p:ph type="title"/>
          </p:nvPr>
        </p:nvSpPr>
        <p:spPr/>
        <p:txBody>
          <a:bodyPr/>
          <a:lstStyle/>
          <a:p>
            <a:r>
              <a:rPr lang="en-US" dirty="0"/>
              <a:t>Commitment XVI</a:t>
            </a:r>
          </a:p>
        </p:txBody>
      </p:sp>
      <p:pic>
        <p:nvPicPr>
          <p:cNvPr id="4" name="Picture 4" descr="A group of people posing for a photo&#10;&#10;Description automatically generated">
            <a:extLst>
              <a:ext uri="{FF2B5EF4-FFF2-40B4-BE49-F238E27FC236}">
                <a16:creationId xmlns:a16="http://schemas.microsoft.com/office/drawing/2014/main" id="{3A76BBF3-48AA-2861-5FF1-A342516F153C}"/>
              </a:ext>
            </a:extLst>
          </p:cNvPr>
          <p:cNvPicPr>
            <a:picLocks noChangeAspect="1"/>
          </p:cNvPicPr>
          <p:nvPr/>
        </p:nvPicPr>
        <p:blipFill>
          <a:blip r:embed="rId3"/>
          <a:stretch>
            <a:fillRect/>
          </a:stretch>
        </p:blipFill>
        <p:spPr>
          <a:xfrm>
            <a:off x="-5751" y="2183850"/>
            <a:ext cx="5359879" cy="3582979"/>
          </a:xfrm>
          <a:prstGeom prst="rect">
            <a:avLst/>
          </a:prstGeom>
        </p:spPr>
      </p:pic>
    </p:spTree>
    <p:extLst>
      <p:ext uri="{BB962C8B-B14F-4D97-AF65-F5344CB8AC3E}">
        <p14:creationId xmlns:p14="http://schemas.microsoft.com/office/powerpoint/2010/main" val="4014395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TWEETING COMMITMENT XVI</a:t>
            </a:r>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1097280" y="1908476"/>
            <a:ext cx="10420952" cy="4023360"/>
          </a:xfrm>
        </p:spPr>
        <p:txBody>
          <a:bodyPr vert="horz" lIns="0" tIns="45720" rIns="0" bIns="45720" rtlCol="0" anchor="ctr">
            <a:normAutofit/>
          </a:bodyPr>
          <a:lstStyle/>
          <a:p>
            <a:pPr marL="200660" lvl="1" indent="0">
              <a:lnSpc>
                <a:spcPct val="150000"/>
              </a:lnSpc>
              <a:spcBef>
                <a:spcPts val="500"/>
              </a:spcBef>
              <a:spcAft>
                <a:spcPts val="500"/>
              </a:spcAft>
              <a:buNone/>
            </a:pPr>
            <a:r>
              <a:rPr lang="en-US" sz="3600" dirty="0" err="1"/>
              <a:t>Summarise</a:t>
            </a:r>
            <a:r>
              <a:rPr lang="en-US" sz="3600" dirty="0"/>
              <a:t> this commitment in less than 140 characters and decide how to articulate Commitment XVI in your own words. </a:t>
            </a:r>
            <a:endParaRPr lang="en-GB" sz="3600" dirty="0">
              <a:ea typeface="Calibri" panose="020F0502020204030204"/>
              <a:cs typeface="Calibri" panose="020F0502020204030204"/>
            </a:endParaRPr>
          </a:p>
        </p:txBody>
      </p:sp>
      <p:sp>
        <p:nvSpPr>
          <p:cNvPr id="4" name="TextBox 3">
            <a:extLst>
              <a:ext uri="{FF2B5EF4-FFF2-40B4-BE49-F238E27FC236}">
                <a16:creationId xmlns:a16="http://schemas.microsoft.com/office/drawing/2014/main" id="{46EF7AB6-5182-1EAB-A54A-CAF84F6A5909}"/>
              </a:ext>
            </a:extLst>
          </p:cNvPr>
          <p:cNvSpPr txBox="1"/>
          <p:nvPr/>
        </p:nvSpPr>
        <p:spPr>
          <a:xfrm>
            <a:off x="3051544" y="3249650"/>
            <a:ext cx="61030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398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1848745"/>
            <a:ext cx="10460136" cy="4492094"/>
          </a:xfrm>
        </p:spPr>
        <p:txBody>
          <a:bodyPr vert="horz" lIns="0" tIns="45720" rIns="0" bIns="45720" rtlCol="0" anchor="t">
            <a:normAutofit/>
          </a:bodyPr>
          <a:lstStyle/>
          <a:p>
            <a:pPr marL="0" indent="0" algn="just">
              <a:lnSpc>
                <a:spcPct val="125000"/>
              </a:lnSpc>
              <a:spcBef>
                <a:spcPts val="0"/>
              </a:spcBef>
              <a:spcAft>
                <a:spcPts val="0"/>
              </a:spcAft>
              <a:buNone/>
            </a:pPr>
            <a:r>
              <a:rPr lang="en-US" sz="2800" b="0" i="0" dirty="0">
                <a:solidFill>
                  <a:srgbClr val="000000"/>
                </a:solidFill>
                <a:effectLst/>
              </a:rPr>
              <a:t>To our commitment to the importance of human rights, we add our foundational concern for the cultivation of virtues, those habitual orientations to value that sculpt our human potentials. These include our potentials for the most elevated states of mercy, compassion, and love. For us, the labor to become virtuous is not a solitary act; rather, it is an act of “solidarity;” one that can only be achieved by generosity and mutual love. The cultivation of virtue tackles the ignorance, individual egoism, and group egoism that mutilate authentic community.</a:t>
            </a:r>
            <a:endParaRPr lang="en-US" sz="3200" dirty="0">
              <a:cs typeface="Calibri"/>
            </a:endParaRPr>
          </a:p>
        </p:txBody>
      </p:sp>
      <p:sp>
        <p:nvSpPr>
          <p:cNvPr id="2" name="Title 1"/>
          <p:cNvSpPr>
            <a:spLocks noGrp="1"/>
          </p:cNvSpPr>
          <p:nvPr>
            <p:ph type="title"/>
          </p:nvPr>
        </p:nvSpPr>
        <p:spPr/>
        <p:txBody>
          <a:bodyPr/>
          <a:lstStyle/>
          <a:p>
            <a:r>
              <a:rPr lang="en-US" dirty="0"/>
              <a:t>2019 Declaration of the 10th World Assembly of Religions for Peace </a:t>
            </a:r>
          </a:p>
        </p:txBody>
      </p:sp>
    </p:spTree>
    <p:extLst>
      <p:ext uri="{BB962C8B-B14F-4D97-AF65-F5344CB8AC3E}">
        <p14:creationId xmlns:p14="http://schemas.microsoft.com/office/powerpoint/2010/main" val="1318530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A38E-419B-B054-C5F0-9077FCFBEE03}"/>
              </a:ext>
            </a:extLst>
          </p:cNvPr>
          <p:cNvSpPr>
            <a:spLocks noGrp="1"/>
          </p:cNvSpPr>
          <p:nvPr>
            <p:ph type="title" idx="4294967295"/>
          </p:nvPr>
        </p:nvSpPr>
        <p:spPr>
          <a:xfrm>
            <a:off x="5546196" y="0"/>
            <a:ext cx="5235025" cy="1666875"/>
          </a:xfrm>
        </p:spPr>
        <p:txBody>
          <a:bodyPr anchor="ctr">
            <a:normAutofit/>
          </a:bodyPr>
          <a:lstStyle/>
          <a:p>
            <a:r>
              <a:rPr lang="en-GB" sz="4000" b="1" dirty="0">
                <a:solidFill>
                  <a:srgbClr val="0070C0"/>
                </a:solidFill>
                <a:cs typeface="Calibri Light"/>
              </a:rPr>
              <a:t>Peer-to-Peer Exercise:</a:t>
            </a:r>
            <a:br>
              <a:rPr lang="en-GB" sz="3700" dirty="0">
                <a:cs typeface="Calibri Light"/>
              </a:rPr>
            </a:br>
            <a:r>
              <a:rPr lang="en-GB" sz="2800" dirty="0">
                <a:cs typeface="Calibri Light"/>
              </a:rPr>
              <a:t>ADDING FAITH QUOTES</a:t>
            </a:r>
          </a:p>
        </p:txBody>
      </p:sp>
      <p:sp>
        <p:nvSpPr>
          <p:cNvPr id="18" name="Content Placeholder 17">
            <a:extLst>
              <a:ext uri="{FF2B5EF4-FFF2-40B4-BE49-F238E27FC236}">
                <a16:creationId xmlns:a16="http://schemas.microsoft.com/office/drawing/2014/main" id="{C6680A42-C48E-9322-1E17-D987EE8D2667}"/>
              </a:ext>
            </a:extLst>
          </p:cNvPr>
          <p:cNvSpPr>
            <a:spLocks noGrp="1"/>
          </p:cNvSpPr>
          <p:nvPr>
            <p:ph idx="4294967295"/>
          </p:nvPr>
        </p:nvSpPr>
        <p:spPr>
          <a:xfrm>
            <a:off x="5546195" y="1456267"/>
            <a:ext cx="6273271" cy="2854476"/>
          </a:xfrm>
        </p:spPr>
        <p:txBody>
          <a:bodyPr vert="horz" lIns="0" tIns="45720" rIns="0" bIns="45720" rtlCol="0" anchor="t">
            <a:normAutofit/>
          </a:bodyPr>
          <a:lstStyle/>
          <a:p>
            <a:pPr>
              <a:lnSpc>
                <a:spcPct val="130000"/>
              </a:lnSpc>
              <a:spcBef>
                <a:spcPts val="500"/>
              </a:spcBef>
              <a:spcAft>
                <a:spcPts val="500"/>
              </a:spcAft>
            </a:pPr>
            <a:r>
              <a:rPr lang="en-US" sz="3200" i="1" dirty="0"/>
              <a:t>"Do unto others as you would have them do unto you." </a:t>
            </a:r>
          </a:p>
          <a:p>
            <a:pPr algn="r">
              <a:lnSpc>
                <a:spcPct val="130000"/>
              </a:lnSpc>
              <a:spcBef>
                <a:spcPts val="500"/>
              </a:spcBef>
              <a:spcAft>
                <a:spcPts val="500"/>
              </a:spcAft>
            </a:pPr>
            <a:r>
              <a:rPr lang="en-US" sz="3200" dirty="0"/>
              <a:t>(Golden Rule). </a:t>
            </a:r>
          </a:p>
          <a:p>
            <a:pPr>
              <a:lnSpc>
                <a:spcPct val="130000"/>
              </a:lnSpc>
              <a:spcBef>
                <a:spcPts val="500"/>
              </a:spcBef>
              <a:spcAft>
                <a:spcPts val="500"/>
              </a:spcAft>
            </a:pPr>
            <a:endParaRPr lang="en-US" sz="3200" dirty="0"/>
          </a:p>
        </p:txBody>
      </p:sp>
      <p:pic>
        <p:nvPicPr>
          <p:cNvPr id="3074" name="Picture 2">
            <a:extLst>
              <a:ext uri="{FF2B5EF4-FFF2-40B4-BE49-F238E27FC236}">
                <a16:creationId xmlns:a16="http://schemas.microsoft.com/office/drawing/2014/main" id="{BFA3C69E-0701-EC40-B947-AB6FE8D1D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7116"/>
            <a:ext cx="5235025" cy="40233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C41B2B7-4791-30AE-8EDA-5988D89BD8F8}"/>
              </a:ext>
            </a:extLst>
          </p:cNvPr>
          <p:cNvSpPr txBox="1"/>
          <p:nvPr/>
        </p:nvSpPr>
        <p:spPr>
          <a:xfrm>
            <a:off x="1361114" y="4816188"/>
            <a:ext cx="9386596" cy="1321003"/>
          </a:xfrm>
          <a:prstGeom prst="rect">
            <a:avLst/>
          </a:prstGeom>
          <a:noFill/>
        </p:spPr>
        <p:txBody>
          <a:bodyPr wrap="square">
            <a:spAutoFit/>
          </a:bodyPr>
          <a:lstStyle/>
          <a:p>
            <a:pPr marL="91440" marR="0" lvl="0" indent="-91440" algn="ctr" defTabSz="914400" rtl="0" eaLnBrk="1" fontAlgn="auto" latinLnBrk="0" hangingPunct="1">
              <a:lnSpc>
                <a:spcPct val="130000"/>
              </a:lnSpc>
              <a:spcBef>
                <a:spcPts val="500"/>
              </a:spcBef>
              <a:spcAft>
                <a:spcPts val="500"/>
              </a:spcAft>
              <a:buClr>
                <a:srgbClr val="1CADE4"/>
              </a:buClr>
              <a:buSzPct val="100000"/>
              <a:buFont typeface="Calibri" panose="020F0502020204030204" pitchFamily="34" charset="0"/>
              <a:buChar char=" "/>
              <a:tabLst/>
              <a:defRPr/>
            </a:pPr>
            <a:r>
              <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Think of quotes from your own religion or belief systems that support this commitment. </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Calibri"/>
            </a:endParaRPr>
          </a:p>
        </p:txBody>
      </p:sp>
    </p:spTree>
    <p:extLst>
      <p:ext uri="{BB962C8B-B14F-4D97-AF65-F5344CB8AC3E}">
        <p14:creationId xmlns:p14="http://schemas.microsoft.com/office/powerpoint/2010/main" val="299137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Peer-to-Peer Exercise:</a:t>
            </a:r>
            <a:br>
              <a:rPr lang="en-US" b="1" dirty="0">
                <a:solidFill>
                  <a:srgbClr val="0070C0"/>
                </a:solidFill>
                <a:ea typeface="Calibri Light"/>
                <a:cs typeface="Calibri Light"/>
              </a:rPr>
            </a:br>
            <a:r>
              <a:rPr lang="en-US" sz="3200" dirty="0">
                <a:solidFill>
                  <a:schemeClr val="tx1">
                    <a:lumMod val="65000"/>
                    <a:lumOff val="35000"/>
                  </a:schemeClr>
                </a:solidFill>
                <a:ea typeface="Calibri Light"/>
                <a:cs typeface="Calibri Light"/>
              </a:rPr>
              <a:t>UNPACKING</a:t>
            </a:r>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1097280" y="1908476"/>
            <a:ext cx="10744950" cy="4522304"/>
          </a:xfrm>
        </p:spPr>
        <p:txBody>
          <a:bodyPr vert="horz" lIns="0" tIns="45720" rIns="0" bIns="45720" rtlCol="0" anchor="t">
            <a:normAutofit lnSpcReduction="10000"/>
          </a:bodyPr>
          <a:lstStyle/>
          <a:p>
            <a:pPr marL="360363" lvl="1" indent="-360363">
              <a:lnSpc>
                <a:spcPct val="100000"/>
              </a:lnSpc>
              <a:spcBef>
                <a:spcPts val="1000"/>
              </a:spcBef>
              <a:spcAft>
                <a:spcPts val="1000"/>
              </a:spcAft>
              <a:buFont typeface="Arial" pitchFamily="34" charset="0"/>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Why is this commitment important?</a:t>
            </a:r>
            <a:endParaRPr lang="en-US" sz="3600" dirty="0"/>
          </a:p>
          <a:p>
            <a:pPr marL="360363" lvl="1" indent="-360363">
              <a:lnSpc>
                <a:spcPct val="100000"/>
              </a:lnSpc>
              <a:spcBef>
                <a:spcPts val="1000"/>
              </a:spcBef>
              <a:spcAft>
                <a:spcPts val="1000"/>
              </a:spcAft>
              <a:buFont typeface="Arial" pitchFamily="34" charset="0"/>
              <a:buChar char="•"/>
            </a:pPr>
            <a:r>
              <a:rPr lang="en-US" sz="3600" dirty="0"/>
              <a:t>What are the different components of the commitment?</a:t>
            </a:r>
          </a:p>
          <a:p>
            <a:pPr marL="360363" lvl="1" indent="-360363">
              <a:lnSpc>
                <a:spcPct val="100000"/>
              </a:lnSpc>
              <a:spcBef>
                <a:spcPts val="1000"/>
              </a:spcBef>
              <a:spcAft>
                <a:spcPts val="1000"/>
              </a:spcAft>
              <a:buFont typeface="Arial" pitchFamily="34" charset="0"/>
              <a:buChar char="•"/>
            </a:pPr>
            <a:r>
              <a:rPr lang="en-US" sz="3600" dirty="0"/>
              <a:t>What are the corresponding action points to these components?</a:t>
            </a:r>
          </a:p>
          <a:p>
            <a:pPr marL="360363" lvl="1" indent="-360363">
              <a:lnSpc>
                <a:spcPct val="100000"/>
              </a:lnSpc>
              <a:spcBef>
                <a:spcPts val="1000"/>
              </a:spcBef>
              <a:spcAft>
                <a:spcPts val="1000"/>
              </a:spcAft>
              <a:buFont typeface="Arial" pitchFamily="34" charset="0"/>
              <a:buChar char="•"/>
            </a:pPr>
            <a:r>
              <a:rPr lang="en-US" sz="3600" dirty="0"/>
              <a:t>Who are the stakeholders that would take those actions?</a:t>
            </a:r>
            <a:endParaRPr lang="en-GB" sz="3600" dirty="0">
              <a:cs typeface="Calibri" panose="020F0502020204030204"/>
            </a:endParaRPr>
          </a:p>
        </p:txBody>
      </p:sp>
      <p:sp>
        <p:nvSpPr>
          <p:cNvPr id="4" name="TextBox 3">
            <a:extLst>
              <a:ext uri="{FF2B5EF4-FFF2-40B4-BE49-F238E27FC236}">
                <a16:creationId xmlns:a16="http://schemas.microsoft.com/office/drawing/2014/main" id="{46EF7AB6-5182-1EAB-A54A-CAF84F6A5909}"/>
              </a:ext>
            </a:extLst>
          </p:cNvPr>
          <p:cNvSpPr txBox="1"/>
          <p:nvPr/>
        </p:nvSpPr>
        <p:spPr>
          <a:xfrm>
            <a:off x="3051544" y="3249650"/>
            <a:ext cx="6103088" cy="369332"/>
          </a:xfrm>
          <a:prstGeom prst="rect">
            <a:avLst/>
          </a:prstGeom>
          <a:noFill/>
        </p:spPr>
        <p:txBody>
          <a:bodyPr wrap="square">
            <a:spAutoFit/>
          </a:bodyPr>
          <a:lstStyle/>
          <a:p>
            <a:r>
              <a:rPr lang="en-GB" b="0" dirty="0">
                <a:effectLst/>
              </a:rPr>
              <a:t> </a:t>
            </a:r>
            <a:endParaRPr lang="en-US" dirty="0"/>
          </a:p>
        </p:txBody>
      </p:sp>
    </p:spTree>
    <p:extLst>
      <p:ext uri="{BB962C8B-B14F-4D97-AF65-F5344CB8AC3E}">
        <p14:creationId xmlns:p14="http://schemas.microsoft.com/office/powerpoint/2010/main" val="1217654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89AA7-69FA-FD75-7974-F6934BF0CF83}"/>
              </a:ext>
            </a:extLst>
          </p:cNvPr>
          <p:cNvSpPr>
            <a:spLocks noGrp="1"/>
          </p:cNvSpPr>
          <p:nvPr>
            <p:ph idx="1"/>
          </p:nvPr>
        </p:nvSpPr>
        <p:spPr>
          <a:xfrm>
            <a:off x="838488" y="2133281"/>
            <a:ext cx="10964174" cy="4023360"/>
          </a:xfrm>
        </p:spPr>
        <p:txBody>
          <a:bodyPr vert="horz" lIns="0" tIns="45720" rIns="0" bIns="45720" rtlCol="0" anchor="t">
            <a:normAutofit fontScale="92500"/>
          </a:bodyPr>
          <a:lstStyle/>
          <a:p>
            <a:pPr marL="539750" indent="-539750">
              <a:lnSpc>
                <a:spcPct val="100000"/>
              </a:lnSpc>
              <a:buFont typeface="Arial" panose="020F0502020204030204" pitchFamily="34" charset="0"/>
              <a:buChar char="•"/>
            </a:pPr>
            <a:r>
              <a:rPr lang="en-US" sz="3600" dirty="0"/>
              <a:t>What experience do you have in leveraging the spiritual and moral weight of belief in order to make an impact on a human rights issue? </a:t>
            </a:r>
          </a:p>
          <a:p>
            <a:pPr marL="539750" indent="-539750">
              <a:lnSpc>
                <a:spcPct val="100000"/>
              </a:lnSpc>
              <a:buFont typeface="Arial" panose="020F0502020204030204" pitchFamily="34" charset="0"/>
              <a:buChar char="•"/>
            </a:pPr>
            <a:r>
              <a:rPr lang="en-US" sz="3600" b="0" i="0" dirty="0">
                <a:effectLst/>
              </a:rPr>
              <a:t>In what areas outside your ethical or spiritual community have you experienced mercy, compassion, and love?</a:t>
            </a:r>
            <a:endParaRPr lang="en-US" sz="3600" dirty="0">
              <a:ea typeface="Calibri" panose="020F0502020204030204"/>
              <a:cs typeface="Calibri" panose="020F0502020204030204"/>
            </a:endParaRPr>
          </a:p>
          <a:p>
            <a:pPr marL="539750" indent="-539750">
              <a:lnSpc>
                <a:spcPct val="100000"/>
              </a:lnSpc>
              <a:buFont typeface="Arial" panose="020F0502020204030204" pitchFamily="34" charset="0"/>
              <a:buChar char="•"/>
            </a:pPr>
            <a:r>
              <a:rPr lang="en-US" sz="3600" dirty="0"/>
              <a:t>How do the diverse experiences of others contribute to your own understanding of these values? </a:t>
            </a:r>
            <a:endParaRPr lang="en-US" sz="3600" dirty="0">
              <a:ea typeface="Calibri"/>
              <a:cs typeface="Calibri"/>
            </a:endParaRPr>
          </a:p>
          <a:p>
            <a:endParaRPr lang="en-US" sz="4000" dirty="0"/>
          </a:p>
        </p:txBody>
      </p:sp>
      <p:sp>
        <p:nvSpPr>
          <p:cNvPr id="5" name="Title 1">
            <a:extLst>
              <a:ext uri="{FF2B5EF4-FFF2-40B4-BE49-F238E27FC236}">
                <a16:creationId xmlns:a16="http://schemas.microsoft.com/office/drawing/2014/main" id="{6770A898-DD2E-BDA4-1C21-277BECB96D00}"/>
              </a:ext>
            </a:extLst>
          </p:cNvPr>
          <p:cNvSpPr txBox="1">
            <a:spLocks/>
          </p:cNvSpPr>
          <p:nvPr/>
        </p:nvSpPr>
        <p:spPr>
          <a:xfrm>
            <a:off x="1149038" y="151456"/>
            <a:ext cx="100584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dirty="0">
                <a:solidFill>
                  <a:srgbClr val="0070C0"/>
                </a:solidFill>
              </a:rPr>
              <a:t>Peer-to-Peer Exercise:</a:t>
            </a:r>
            <a:br>
              <a:rPr lang="en-US" b="1" dirty="0">
                <a:solidFill>
                  <a:srgbClr val="0070C0"/>
                </a:solidFill>
                <a:ea typeface="Calibri Light"/>
                <a:cs typeface="Calibri Light"/>
              </a:rPr>
            </a:br>
            <a:r>
              <a:rPr lang="en-US" sz="3200" dirty="0">
                <a:solidFill>
                  <a:schemeClr val="tx1">
                    <a:lumMod val="65000"/>
                    <a:lumOff val="35000"/>
                  </a:schemeClr>
                </a:solidFill>
                <a:ea typeface="Calibri Light"/>
                <a:cs typeface="Calibri Light"/>
              </a:rPr>
              <a:t>STORYTELLING</a:t>
            </a:r>
          </a:p>
        </p:txBody>
      </p:sp>
    </p:spTree>
    <p:extLst>
      <p:ext uri="{BB962C8B-B14F-4D97-AF65-F5344CB8AC3E}">
        <p14:creationId xmlns:p14="http://schemas.microsoft.com/office/powerpoint/2010/main" val="3277889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89AA7-69FA-FD75-7974-F6934BF0CF83}"/>
              </a:ext>
            </a:extLst>
          </p:cNvPr>
          <p:cNvSpPr>
            <a:spLocks noGrp="1"/>
          </p:cNvSpPr>
          <p:nvPr>
            <p:ph idx="1"/>
          </p:nvPr>
        </p:nvSpPr>
        <p:spPr>
          <a:xfrm>
            <a:off x="433753" y="1776334"/>
            <a:ext cx="6881447" cy="4297018"/>
          </a:xfrm>
        </p:spPr>
        <p:txBody>
          <a:bodyPr vert="horz" lIns="0" tIns="45720" rIns="0" bIns="45720" rtlCol="0" anchor="t">
            <a:noAutofit/>
          </a:bodyPr>
          <a:lstStyle/>
          <a:p>
            <a:pPr marL="0" indent="0">
              <a:lnSpc>
                <a:spcPct val="100000"/>
              </a:lnSpc>
              <a:spcBef>
                <a:spcPts val="500"/>
              </a:spcBef>
              <a:spcAft>
                <a:spcPts val="500"/>
              </a:spcAft>
              <a:buNone/>
            </a:pPr>
            <a:r>
              <a:rPr lang="en-US" sz="2800" b="1" i="0" dirty="0">
                <a:effectLst/>
              </a:rPr>
              <a:t>Questions</a:t>
            </a:r>
          </a:p>
          <a:p>
            <a:pPr marL="360363" indent="-360363">
              <a:lnSpc>
                <a:spcPct val="100000"/>
              </a:lnSpc>
              <a:spcBef>
                <a:spcPts val="500"/>
              </a:spcBef>
              <a:spcAft>
                <a:spcPts val="500"/>
              </a:spcAft>
              <a:buFont typeface="Arial" panose="020B0604020202020204" pitchFamily="34" charset="0"/>
              <a:buChar char="•"/>
            </a:pPr>
            <a:r>
              <a:rPr lang="en-US" sz="2800" b="0" i="0" dirty="0">
                <a:effectLst/>
              </a:rPr>
              <a:t>What are the reprehensible acts and statements by the leaders of A-Religion and B-Religion?</a:t>
            </a:r>
          </a:p>
          <a:p>
            <a:pPr marL="360363" indent="-360363" algn="l">
              <a:lnSpc>
                <a:spcPct val="100000"/>
              </a:lnSpc>
              <a:spcBef>
                <a:spcPts val="500"/>
              </a:spcBef>
              <a:spcAft>
                <a:spcPts val="500"/>
              </a:spcAft>
              <a:buFont typeface="Arial" panose="020B0604020202020204" pitchFamily="34" charset="0"/>
              <a:buChar char="•"/>
            </a:pPr>
            <a:r>
              <a:rPr lang="en-US" sz="2800" b="0" i="0" dirty="0">
                <a:effectLst/>
              </a:rPr>
              <a:t>How does the order of the Prime Minister of Itneconni violate international human rights law?</a:t>
            </a:r>
          </a:p>
          <a:p>
            <a:pPr marL="360363" indent="-360363" algn="l">
              <a:lnSpc>
                <a:spcPct val="100000"/>
              </a:lnSpc>
              <a:spcBef>
                <a:spcPts val="500"/>
              </a:spcBef>
              <a:spcAft>
                <a:spcPts val="500"/>
              </a:spcAft>
              <a:buFont typeface="Arial" panose="020B0604020202020204" pitchFamily="34" charset="0"/>
              <a:buChar char="•"/>
            </a:pPr>
            <a:r>
              <a:rPr lang="en-US" sz="2800" dirty="0"/>
              <a:t>What would be the reaction of your religious or belief community in a similar scenario?</a:t>
            </a:r>
          </a:p>
        </p:txBody>
      </p:sp>
      <p:sp>
        <p:nvSpPr>
          <p:cNvPr id="5" name="Title 1">
            <a:extLst>
              <a:ext uri="{FF2B5EF4-FFF2-40B4-BE49-F238E27FC236}">
                <a16:creationId xmlns:a16="http://schemas.microsoft.com/office/drawing/2014/main" id="{6770A898-DD2E-BDA4-1C21-277BECB96D00}"/>
              </a:ext>
            </a:extLst>
          </p:cNvPr>
          <p:cNvSpPr txBox="1">
            <a:spLocks/>
          </p:cNvSpPr>
          <p:nvPr/>
        </p:nvSpPr>
        <p:spPr>
          <a:xfrm>
            <a:off x="852565" y="140390"/>
            <a:ext cx="100584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dirty="0">
                <a:solidFill>
                  <a:srgbClr val="0070C0"/>
                </a:solidFill>
              </a:rPr>
              <a:t>Peer-to-Peer Exercise:</a:t>
            </a:r>
            <a:br>
              <a:rPr lang="en-US" b="1" dirty="0">
                <a:solidFill>
                  <a:srgbClr val="0070C0"/>
                </a:solidFill>
                <a:ea typeface="Calibri Light"/>
                <a:cs typeface="Calibri Light"/>
              </a:rPr>
            </a:br>
            <a:r>
              <a:rPr lang="en-US" sz="3200" dirty="0">
                <a:solidFill>
                  <a:schemeClr val="tx1">
                    <a:lumMod val="65000"/>
                    <a:lumOff val="35000"/>
                  </a:schemeClr>
                </a:solidFill>
                <a:ea typeface="Calibri Light"/>
                <a:cs typeface="Calibri Light"/>
              </a:rPr>
              <a:t>A CASE TO DEBATE ON AN EPIDEMIC</a:t>
            </a:r>
          </a:p>
        </p:txBody>
      </p:sp>
      <p:pic>
        <p:nvPicPr>
          <p:cNvPr id="2" name="Picture 4">
            <a:extLst>
              <a:ext uri="{FF2B5EF4-FFF2-40B4-BE49-F238E27FC236}">
                <a16:creationId xmlns:a16="http://schemas.microsoft.com/office/drawing/2014/main" id="{BBF27F66-EC5F-CAAD-19FE-BB062023BBA3}"/>
              </a:ext>
            </a:extLst>
          </p:cNvPr>
          <p:cNvPicPr>
            <a:picLocks noChangeAspect="1"/>
          </p:cNvPicPr>
          <p:nvPr/>
        </p:nvPicPr>
        <p:blipFill rotWithShape="1">
          <a:blip r:embed="rId3"/>
          <a:srcRect l="-76" r="17299" b="420"/>
          <a:stretch/>
        </p:blipFill>
        <p:spPr>
          <a:xfrm>
            <a:off x="7543453" y="2351797"/>
            <a:ext cx="4648547" cy="3146091"/>
          </a:xfrm>
          <a:prstGeom prst="rect">
            <a:avLst/>
          </a:prstGeom>
        </p:spPr>
      </p:pic>
    </p:spTree>
    <p:extLst>
      <p:ext uri="{BB962C8B-B14F-4D97-AF65-F5344CB8AC3E}">
        <p14:creationId xmlns:p14="http://schemas.microsoft.com/office/powerpoint/2010/main" val="306910919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468E07-7612-47EA-8866-5D880EF01392}">
  <ds:schemaRefs>
    <ds:schemaRef ds:uri="http://schemas.microsoft.com/sharepoint/v3/contenttype/forms"/>
  </ds:schemaRefs>
</ds:datastoreItem>
</file>

<file path=customXml/itemProps2.xml><?xml version="1.0" encoding="utf-8"?>
<ds:datastoreItem xmlns:ds="http://schemas.openxmlformats.org/officeDocument/2006/customXml" ds:itemID="{34F8E851-F125-428B-A0E9-C157B79004EB}">
  <ds:schemaRefs>
    <ds:schemaRef ds:uri="985ec44e-1bab-4c0b-9df0-6ba128686fc9"/>
    <ds:schemaRef ds:uri="http://schemas.microsoft.com/office/2006/documentManagement/types"/>
    <ds:schemaRef ds:uri="79d7f8ca-f76d-437e-9427-00cd3bdb0a1d"/>
    <ds:schemaRef ds:uri="http://www.w3.org/XML/1998/namespace"/>
    <ds:schemaRef ds:uri="http://purl.org/dc/terms/"/>
    <ds:schemaRef ds:uri="http://purl.org/dc/elements/1.1/"/>
    <ds:schemaRef ds:uri="383b3da0-f719-4995-b069-99d905c2a5ef"/>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8BFCFF15-6626-4344-B461-647744C652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6972</TotalTime>
  <Words>1889</Words>
  <Application>Microsoft Office PowerPoint</Application>
  <PresentationFormat>Widescreen</PresentationFormat>
  <Paragraphs>81</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Courier New</vt:lpstr>
      <vt:lpstr>Symbol</vt:lpstr>
      <vt:lpstr>Retrospect</vt:lpstr>
      <vt:lpstr>Module 16 of the #Faith4Rights toolkit </vt:lpstr>
      <vt:lpstr>Commitment XVI</vt:lpstr>
      <vt:lpstr>Peer-to-Peer Exercise: TWEETING COMMITMENT XVI</vt:lpstr>
      <vt:lpstr>2019 Declaration of the 10th World Assembly of Religions for Peace </vt:lpstr>
      <vt:lpstr>Peer-to-Peer Exercise: ADDING FAITH QUOTES</vt:lpstr>
      <vt:lpstr>Peer-to-Peer Exercise: UNPACKING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Administrator</dc:creator>
  <cp:lastModifiedBy>Rosa Maria Sanz Delgado De Molina</cp:lastModifiedBy>
  <cp:revision>298</cp:revision>
  <dcterms:created xsi:type="dcterms:W3CDTF">2023-04-14T00:15:57Z</dcterms:created>
  <dcterms:modified xsi:type="dcterms:W3CDTF">2023-11-24T11:28:19Z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