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14"/>
  </p:notesMasterIdLst>
  <p:sldIdLst>
    <p:sldId id="256" r:id="rId5"/>
    <p:sldId id="287" r:id="rId6"/>
    <p:sldId id="292" r:id="rId7"/>
    <p:sldId id="293" r:id="rId8"/>
    <p:sldId id="285" r:id="rId9"/>
    <p:sldId id="291" r:id="rId10"/>
    <p:sldId id="294" r:id="rId11"/>
    <p:sldId id="290" r:id="rId12"/>
    <p:sldId id="29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802E22-1153-F0F1-0D96-B85E976021D9}" name="Mizan Rahman" initials="MR" userId="a7a42c0342e5dae3" providerId="Windows Live"/>
  <p188:author id="{36706451-D1E2-49A0-2434-B71C9C10CF19}" name="Hillari" initials="Hi" userId="1c299ad4280206c6" providerId="Windows Live"/>
  <p188:author id="{13F3A873-5E73-AF47-5168-60E826C34ABE}" name="Administrator" initials="A" userId="Administrator" providerId="None"/>
  <p188:author id="{B7E906E9-E4F7-57C4-66F3-1DC311B9AFE7}" name="Thiago Alves Pinto" initials="TAP" userId="1f6c5c3760ff4ff8"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36C432-B05B-4077-B3DE-EF57DA6B6521}" v="4" dt="2023-11-24T10:24:54.2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89" autoAdjust="0"/>
    <p:restoredTop sz="68089" autoAdjust="0"/>
  </p:normalViewPr>
  <p:slideViewPr>
    <p:cSldViewPr snapToGrid="0">
      <p:cViewPr varScale="1">
        <p:scale>
          <a:sx n="49" d="100"/>
          <a:sy n="49" d="100"/>
        </p:scale>
        <p:origin x="1446"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 Maria Sanz Delgado De Molina" userId="7574b3c8-f6dd-4c2b-897b-6e4c417c21de" providerId="ADAL" clId="{D04BD032-DF8E-46D4-8284-F5AE1CDFF475}"/>
    <pc:docChg chg="modSld">
      <pc:chgData name="Rosa Maria Sanz Delgado De Molina" userId="7574b3c8-f6dd-4c2b-897b-6e4c417c21de" providerId="ADAL" clId="{D04BD032-DF8E-46D4-8284-F5AE1CDFF475}" dt="2023-11-24T11:27:31.076" v="2" actId="114"/>
      <pc:docMkLst>
        <pc:docMk/>
      </pc:docMkLst>
      <pc:sldChg chg="modSp mod">
        <pc:chgData name="Rosa Maria Sanz Delgado De Molina" userId="7574b3c8-f6dd-4c2b-897b-6e4c417c21de" providerId="ADAL" clId="{D04BD032-DF8E-46D4-8284-F5AE1CDFF475}" dt="2023-11-24T11:27:12" v="1"/>
        <pc:sldMkLst>
          <pc:docMk/>
          <pc:sldMk cId="814526635" sldId="256"/>
        </pc:sldMkLst>
        <pc:spChg chg="mod">
          <ac:chgData name="Rosa Maria Sanz Delgado De Molina" userId="7574b3c8-f6dd-4c2b-897b-6e4c417c21de" providerId="ADAL" clId="{D04BD032-DF8E-46D4-8284-F5AE1CDFF475}" dt="2023-11-24T11:27:12" v="1"/>
          <ac:spMkLst>
            <pc:docMk/>
            <pc:sldMk cId="814526635" sldId="256"/>
            <ac:spMk id="2" creationId="{00000000-0000-0000-0000-000000000000}"/>
          </ac:spMkLst>
        </pc:spChg>
      </pc:sldChg>
      <pc:sldChg chg="modSp mod">
        <pc:chgData name="Rosa Maria Sanz Delgado De Molina" userId="7574b3c8-f6dd-4c2b-897b-6e4c417c21de" providerId="ADAL" clId="{D04BD032-DF8E-46D4-8284-F5AE1CDFF475}" dt="2023-11-24T11:27:31.076" v="2" actId="114"/>
        <pc:sldMkLst>
          <pc:docMk/>
          <pc:sldMk cId="2991372827" sldId="295"/>
        </pc:sldMkLst>
        <pc:spChg chg="mod">
          <ac:chgData name="Rosa Maria Sanz Delgado De Molina" userId="7574b3c8-f6dd-4c2b-897b-6e4c417c21de" providerId="ADAL" clId="{D04BD032-DF8E-46D4-8284-F5AE1CDFF475}" dt="2023-11-24T11:27:31.076" v="2" actId="114"/>
          <ac:spMkLst>
            <pc:docMk/>
            <pc:sldMk cId="2991372827" sldId="295"/>
            <ac:spMk id="18" creationId="{C6680A42-C48E-9322-1E17-D987EE8D2667}"/>
          </ac:spMkLst>
        </pc:spChg>
      </pc:sldChg>
    </pc:docChg>
  </pc:docChgLst>
  <pc:docChgLst>
    <pc:chgData name="Rosa Maria Sanz Delgado De Molina" userId="7574b3c8-f6dd-4c2b-897b-6e4c417c21de" providerId="ADAL" clId="{8B36C432-B05B-4077-B3DE-EF57DA6B6521}"/>
    <pc:docChg chg="undo custSel modSld">
      <pc:chgData name="Rosa Maria Sanz Delgado De Molina" userId="7574b3c8-f6dd-4c2b-897b-6e4c417c21de" providerId="ADAL" clId="{8B36C432-B05B-4077-B3DE-EF57DA6B6521}" dt="2023-11-24T10:25:29.630" v="46" actId="122"/>
      <pc:docMkLst>
        <pc:docMk/>
      </pc:docMkLst>
      <pc:sldChg chg="modSp mod modNotesTx">
        <pc:chgData name="Rosa Maria Sanz Delgado De Molina" userId="7574b3c8-f6dd-4c2b-897b-6e4c417c21de" providerId="ADAL" clId="{8B36C432-B05B-4077-B3DE-EF57DA6B6521}" dt="2023-11-24T10:23:02.772" v="29" actId="20577"/>
        <pc:sldMkLst>
          <pc:docMk/>
          <pc:sldMk cId="1870370590" sldId="285"/>
        </pc:sldMkLst>
        <pc:spChg chg="mod">
          <ac:chgData name="Rosa Maria Sanz Delgado De Molina" userId="7574b3c8-f6dd-4c2b-897b-6e4c417c21de" providerId="ADAL" clId="{8B36C432-B05B-4077-B3DE-EF57DA6B6521}" dt="2023-11-24T10:22:52.178" v="22" actId="20577"/>
          <ac:spMkLst>
            <pc:docMk/>
            <pc:sldMk cId="1870370590" sldId="285"/>
            <ac:spMk id="2" creationId="{68AFE0A7-5D9F-C538-EA8D-0F5D6C299F10}"/>
          </ac:spMkLst>
        </pc:spChg>
      </pc:sldChg>
      <pc:sldChg chg="modSp mod">
        <pc:chgData name="Rosa Maria Sanz Delgado De Molina" userId="7574b3c8-f6dd-4c2b-897b-6e4c417c21de" providerId="ADAL" clId="{8B36C432-B05B-4077-B3DE-EF57DA6B6521}" dt="2023-11-24T10:22:01.816" v="5" actId="14100"/>
        <pc:sldMkLst>
          <pc:docMk/>
          <pc:sldMk cId="2058518936" sldId="293"/>
        </pc:sldMkLst>
        <pc:spChg chg="mod">
          <ac:chgData name="Rosa Maria Sanz Delgado De Molina" userId="7574b3c8-f6dd-4c2b-897b-6e4c417c21de" providerId="ADAL" clId="{8B36C432-B05B-4077-B3DE-EF57DA6B6521}" dt="2023-11-24T10:21:33.025" v="0" actId="113"/>
          <ac:spMkLst>
            <pc:docMk/>
            <pc:sldMk cId="2058518936" sldId="293"/>
            <ac:spMk id="7" creationId="{3E2EFA5F-43EF-A83D-8319-075487DE1AAD}"/>
          </ac:spMkLst>
        </pc:spChg>
        <pc:spChg chg="mod">
          <ac:chgData name="Rosa Maria Sanz Delgado De Molina" userId="7574b3c8-f6dd-4c2b-897b-6e4c417c21de" providerId="ADAL" clId="{8B36C432-B05B-4077-B3DE-EF57DA6B6521}" dt="2023-11-24T10:21:39.322" v="1" actId="113"/>
          <ac:spMkLst>
            <pc:docMk/>
            <pc:sldMk cId="2058518936" sldId="293"/>
            <ac:spMk id="8" creationId="{4584F8C0-62EE-F76A-B278-0B2DC0A93FB2}"/>
          </ac:spMkLst>
        </pc:spChg>
        <pc:picChg chg="mod">
          <ac:chgData name="Rosa Maria Sanz Delgado De Molina" userId="7574b3c8-f6dd-4c2b-897b-6e4c417c21de" providerId="ADAL" clId="{8B36C432-B05B-4077-B3DE-EF57DA6B6521}" dt="2023-11-24T10:22:01.816" v="5" actId="14100"/>
          <ac:picMkLst>
            <pc:docMk/>
            <pc:sldMk cId="2058518936" sldId="293"/>
            <ac:picMk id="9" creationId="{7D4FC151-BC3F-AA90-71FE-B75C8C7702A0}"/>
          </ac:picMkLst>
        </pc:picChg>
      </pc:sldChg>
      <pc:sldChg chg="modNotesTx">
        <pc:chgData name="Rosa Maria Sanz Delgado De Molina" userId="7574b3c8-f6dd-4c2b-897b-6e4c417c21de" providerId="ADAL" clId="{8B36C432-B05B-4077-B3DE-EF57DA6B6521}" dt="2023-11-24T10:24:22.215" v="33" actId="20577"/>
        <pc:sldMkLst>
          <pc:docMk/>
          <pc:sldMk cId="2843400817" sldId="294"/>
        </pc:sldMkLst>
      </pc:sldChg>
      <pc:sldChg chg="addSp modSp mod">
        <pc:chgData name="Rosa Maria Sanz Delgado De Molina" userId="7574b3c8-f6dd-4c2b-897b-6e4c417c21de" providerId="ADAL" clId="{8B36C432-B05B-4077-B3DE-EF57DA6B6521}" dt="2023-11-24T10:25:29.630" v="46" actId="122"/>
        <pc:sldMkLst>
          <pc:docMk/>
          <pc:sldMk cId="2991372827" sldId="295"/>
        </pc:sldMkLst>
        <pc:spChg chg="add mod">
          <ac:chgData name="Rosa Maria Sanz Delgado De Molina" userId="7574b3c8-f6dd-4c2b-897b-6e4c417c21de" providerId="ADAL" clId="{8B36C432-B05B-4077-B3DE-EF57DA6B6521}" dt="2023-11-24T10:25:29.630" v="46" actId="122"/>
          <ac:spMkLst>
            <pc:docMk/>
            <pc:sldMk cId="2991372827" sldId="295"/>
            <ac:spMk id="4" creationId="{5DA9F039-8CF5-E8AE-083D-FC69783EC8ED}"/>
          </ac:spMkLst>
        </pc:spChg>
        <pc:spChg chg="mod">
          <ac:chgData name="Rosa Maria Sanz Delgado De Molina" userId="7574b3c8-f6dd-4c2b-897b-6e4c417c21de" providerId="ADAL" clId="{8B36C432-B05B-4077-B3DE-EF57DA6B6521}" dt="2023-11-24T10:25:04.745" v="38" actId="14100"/>
          <ac:spMkLst>
            <pc:docMk/>
            <pc:sldMk cId="2991372827" sldId="295"/>
            <ac:spMk id="18" creationId="{C6680A42-C48E-9322-1E17-D987EE8D2667}"/>
          </ac:spMkLst>
        </pc:spChg>
        <pc:picChg chg="mod">
          <ac:chgData name="Rosa Maria Sanz Delgado De Molina" userId="7574b3c8-f6dd-4c2b-897b-6e4c417c21de" providerId="ADAL" clId="{8B36C432-B05B-4077-B3DE-EF57DA6B6521}" dt="2023-11-24T10:24:54.277" v="36" actId="1076"/>
          <ac:picMkLst>
            <pc:docMk/>
            <pc:sldMk cId="2991372827" sldId="295"/>
            <ac:picMk id="3074" creationId="{BFA3C69E-0701-EC40-B947-AB6FE8D1DB9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215DB-85DE-45B6-B4FD-37A128864694}" type="datetimeFigureOut">
              <a:rPr lang="en-US" smtClean="0"/>
              <a:t>11/27/2023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FB306E-FB07-4F21-94D5-AFAB49FF25F4}" type="slidenum">
              <a:rPr lang="en-US" smtClean="0"/>
              <a:t>‹#›</a:t>
            </a:fld>
            <a:endParaRPr lang="en-US"/>
          </a:p>
        </p:txBody>
      </p:sp>
    </p:spTree>
    <p:extLst>
      <p:ext uri="{BB962C8B-B14F-4D97-AF65-F5344CB8AC3E}">
        <p14:creationId xmlns:p14="http://schemas.microsoft.com/office/powerpoint/2010/main" val="309324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frc.org/sites/default/files/2021-07/code-of-conduct-movement-ngos-english.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undocs.org/E/CN.4/2006/5/Add.3"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youtu.be/nTbXHpS4rgU"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endParaRPr lang="en-US" dirty="0"/>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session uses the #Faith4Rights toolkit, specifically module 14. This peer-to-peer learning module emphasizes discussion and participant interaction. This module focuses on the necessity of neutrality at the heart of humanitarian action.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Faith-based organizations have an important role in providing humanitarian assistance, but this also runs the danger of being delivered in a discriminatory manner which involves forced conversions. This needs to be addressed as our capacity to provide help to the poor and needy regardless of ethnic, national or religious boundaries is fundamental to the heart of humanity.</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1</a:t>
            </a:fld>
            <a:endParaRPr lang="en-US"/>
          </a:p>
        </p:txBody>
      </p:sp>
    </p:spTree>
    <p:extLst>
      <p:ext uri="{BB962C8B-B14F-4D97-AF65-F5344CB8AC3E}">
        <p14:creationId xmlns:p14="http://schemas.microsoft.com/office/powerpoint/2010/main" val="3791708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Refer participants to the full commitment and read it out. The point of this slide is to provide background to the participants and provide an anchor for the discussions in this session.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Reading aloud the commitment at the outset ensures that all participants focus their minds on it. Take the first 5 minutes of the session to read the commitment and emphasize the role that religious leaders have in ensuring religion is not used as a tool to discriminate when providing humanitarian assistance.</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The key takeaway from this module is that any effective humanitarian action cannot depend on discrimination based on creed or religion, and it should not be used to further a religious standpoint.</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FF0684D0-CFE5-4AAF-8D7D-9C7DFEA838F8}" type="slidenum">
              <a:rPr lang="en-US" smtClean="0"/>
              <a:t>2</a:t>
            </a:fld>
            <a:endParaRPr lang="en-US"/>
          </a:p>
        </p:txBody>
      </p:sp>
    </p:spTree>
    <p:extLst>
      <p:ext uri="{BB962C8B-B14F-4D97-AF65-F5344CB8AC3E}">
        <p14:creationId xmlns:p14="http://schemas.microsoft.com/office/powerpoint/2010/main" val="3036708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Now, ask participants to summarise the commitment in less than 140 characters. </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exercise is intended to de-construct and re-construct the commitment to reenergize the discussions.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It may be useful to frame the question in terms such as, "</a:t>
            </a:r>
            <a:r>
              <a:rPr lang="en-US" sz="1800" i="1" u="none" strike="noStrike" dirty="0">
                <a:effectLst/>
                <a:latin typeface="Calibri" panose="020F0502020204030204" pitchFamily="34" charset="0"/>
                <a:ea typeface="Times New Roman" panose="02020603050405020304" pitchFamily="18" charset="0"/>
                <a:cs typeface="Calibri" panose="020F0502020204030204" pitchFamily="34" charset="0"/>
              </a:rPr>
              <a:t>how can the main points of this commitment be put simply, in a clear and concise way that people in your community would understand?</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a:t>
            </a:r>
            <a:r>
              <a:rPr lang="en-US" sz="1800" b="1" u="none" strike="noStrike" dirty="0">
                <a:effectLst/>
                <a:latin typeface="Calibri" panose="020F0502020204030204" pitchFamily="34" charset="0"/>
                <a:ea typeface="Times New Roman" panose="02020603050405020304" pitchFamily="18" charset="0"/>
                <a:cs typeface="Calibri" panose="020F0502020204030204" pitchFamily="34" charset="0"/>
              </a:rPr>
              <a:t> </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can be done with small groups of 3-4.</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One possible result could be as follows: "We commit to ensure that humanitarian aid is given regardless of the recipients’ creed and will not be used to further a religion".</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FB306E-FB07-4F21-94D5-AFAB49FF25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376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section focuses on the principles of neutrality that underpin how international humanitarian organizations act and respond to crises. The </a:t>
            </a:r>
            <a:r>
              <a:rPr lang="en-US" sz="1800" i="1" u="none" strike="noStrike" dirty="0">
                <a:effectLst/>
                <a:latin typeface="Calibri" panose="020F0502020204030204" pitchFamily="34" charset="0"/>
                <a:ea typeface="Times New Roman" panose="02020603050405020304" pitchFamily="18" charset="0"/>
                <a:cs typeface="Calibri" panose="020F0502020204030204" pitchFamily="34" charset="0"/>
              </a:rPr>
              <a:t>10 Principles of Conduct for the International Red Cross and Red Crescent Movement and NGOs in Disaster Response Programmes</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 (</a:t>
            </a:r>
            <a:r>
              <a:rPr lang="en-US" sz="1800" u="sng" strike="noStrike" dirty="0">
                <a:effectLst/>
                <a:latin typeface="Calibri" panose="020F0502020204030204" pitchFamily="34" charset="0"/>
                <a:ea typeface="Times New Roman" panose="02020603050405020304" pitchFamily="18" charset="0"/>
                <a:cs typeface="Calibri" panose="020F0502020204030204" pitchFamily="34" charset="0"/>
              </a:rPr>
              <a:t>not to be confused with the 7 Fundamental Principles of the ICRC, explored in activity 2 below</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 is a good example of the limits that faith actors should follow when acting in the humanitarian field.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Take 15 minutes to discuss all principles, focusing on any that the participants want to discuss further.</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The ten principles are the following:</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mj-lt"/>
              <a:buAutoNum type="arabicParenR"/>
            </a:pPr>
            <a:r>
              <a:rPr lang="en-US" sz="1800" dirty="0">
                <a:effectLst/>
                <a:latin typeface="Calibri" panose="020F0502020204030204" pitchFamily="34" charset="0"/>
                <a:ea typeface="Times New Roman" panose="02020603050405020304" pitchFamily="18" charset="0"/>
                <a:cs typeface="Calibri" panose="020F0502020204030204" pitchFamily="34" charset="0"/>
              </a:rPr>
              <a:t>The humanitarian imperative comes first;</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mj-lt"/>
              <a:buAutoNum type="arabicParenR"/>
              <a:tabLst>
                <a:tab pos="540385" algn="l"/>
              </a:tabLst>
            </a:pPr>
            <a:r>
              <a:rPr lang="en-US" sz="1800" dirty="0">
                <a:effectLst/>
                <a:latin typeface="Calibri" panose="020F0502020204030204" pitchFamily="34" charset="0"/>
                <a:ea typeface="Times New Roman" panose="02020603050405020304" pitchFamily="18" charset="0"/>
                <a:cs typeface="Calibri" panose="020F0502020204030204" pitchFamily="34" charset="0"/>
              </a:rPr>
              <a:t>Aid is given regardless of the race, creed or nationality of the recipients and without adverse distinction of any kind;</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mj-lt"/>
              <a:buAutoNum type="arabicParenR"/>
            </a:pPr>
            <a:r>
              <a:rPr lang="en-US" sz="1800" dirty="0">
                <a:effectLst/>
                <a:latin typeface="Calibri" panose="020F0502020204030204" pitchFamily="34" charset="0"/>
                <a:ea typeface="Times New Roman" panose="02020603050405020304" pitchFamily="18" charset="0"/>
                <a:cs typeface="Calibri" panose="020F0502020204030204" pitchFamily="34" charset="0"/>
              </a:rPr>
              <a:t>Aid priorities are calculated on the basis of need alone;</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mj-lt"/>
              <a:buAutoNum type="arabicParenR"/>
            </a:pPr>
            <a:r>
              <a:rPr lang="en-US" sz="1800" dirty="0">
                <a:effectLst/>
                <a:latin typeface="Calibri" panose="020F0502020204030204" pitchFamily="34" charset="0"/>
                <a:ea typeface="Times New Roman" panose="02020603050405020304" pitchFamily="18" charset="0"/>
                <a:cs typeface="Calibri" panose="020F0502020204030204" pitchFamily="34" charset="0"/>
              </a:rPr>
              <a:t>Aid will not be used to further a particular political or religious standpoint. We shall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endeavour</a:t>
            </a:r>
            <a:r>
              <a:rPr lang="en-US" sz="1800" dirty="0">
                <a:effectLst/>
                <a:latin typeface="Calibri" panose="020F0502020204030204" pitchFamily="34" charset="0"/>
                <a:ea typeface="Times New Roman" panose="02020603050405020304" pitchFamily="18" charset="0"/>
                <a:cs typeface="Calibri" panose="020F0502020204030204" pitchFamily="34" charset="0"/>
              </a:rPr>
              <a:t> not to act as instruments of government foreign policy;</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mj-lt"/>
              <a:buAutoNum type="arabicParenR"/>
            </a:pPr>
            <a:r>
              <a:rPr lang="en-US" sz="1800" dirty="0">
                <a:effectLst/>
                <a:latin typeface="Calibri" panose="020F0502020204030204" pitchFamily="34" charset="0"/>
                <a:ea typeface="Times New Roman" panose="02020603050405020304" pitchFamily="18" charset="0"/>
                <a:cs typeface="Calibri" panose="020F0502020204030204" pitchFamily="34" charset="0"/>
              </a:rPr>
              <a:t>We shall respect culture and custom;</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mj-lt"/>
              <a:buAutoNum type="arabicParenR"/>
            </a:pPr>
            <a:r>
              <a:rPr lang="en-US" sz="1800" dirty="0">
                <a:effectLst/>
                <a:latin typeface="Calibri" panose="020F0502020204030204" pitchFamily="34" charset="0"/>
                <a:ea typeface="Times New Roman" panose="02020603050405020304" pitchFamily="18" charset="0"/>
                <a:cs typeface="Calibri" panose="020F0502020204030204" pitchFamily="34" charset="0"/>
              </a:rPr>
              <a:t>We shall attempt to build disaster response on local capacities;</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mj-lt"/>
              <a:buAutoNum type="arabicParenR"/>
            </a:pPr>
            <a:r>
              <a:rPr lang="en-US" sz="1800" dirty="0">
                <a:effectLst/>
                <a:latin typeface="Calibri" panose="020F0502020204030204" pitchFamily="34" charset="0"/>
                <a:ea typeface="Times New Roman" panose="02020603050405020304" pitchFamily="18" charset="0"/>
                <a:cs typeface="Calibri" panose="020F0502020204030204" pitchFamily="34" charset="0"/>
              </a:rPr>
              <a:t>Ways shall be found to involve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programme</a:t>
            </a:r>
            <a:r>
              <a:rPr lang="en-US" sz="1800" dirty="0">
                <a:effectLst/>
                <a:latin typeface="Calibri" panose="020F0502020204030204" pitchFamily="34" charset="0"/>
                <a:ea typeface="Times New Roman" panose="02020603050405020304" pitchFamily="18" charset="0"/>
                <a:cs typeface="Calibri" panose="020F0502020204030204" pitchFamily="34" charset="0"/>
              </a:rPr>
              <a:t> beneficiaries in the management of relief aid;</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mj-lt"/>
              <a:buAutoNum type="arabicParenR"/>
            </a:pPr>
            <a:r>
              <a:rPr lang="en-US" sz="1800" dirty="0">
                <a:effectLst/>
                <a:latin typeface="Calibri" panose="020F0502020204030204" pitchFamily="34" charset="0"/>
                <a:ea typeface="Times New Roman" panose="02020603050405020304" pitchFamily="18" charset="0"/>
                <a:cs typeface="Calibri" panose="020F0502020204030204" pitchFamily="34" charset="0"/>
              </a:rPr>
              <a:t>Relief aid must strive to reduce future vulnerabilities to disaster as well as meeting basic needs;</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mj-lt"/>
              <a:buAutoNum type="arabicParenR"/>
            </a:pPr>
            <a:r>
              <a:rPr lang="en-US" sz="1800" dirty="0">
                <a:effectLst/>
                <a:latin typeface="Calibri" panose="020F0502020204030204" pitchFamily="34" charset="0"/>
                <a:ea typeface="Times New Roman" panose="02020603050405020304" pitchFamily="18" charset="0"/>
                <a:cs typeface="Calibri" panose="020F0502020204030204" pitchFamily="34" charset="0"/>
              </a:rPr>
              <a:t>We hold ourselves accountable to both those we seek to assist and to those from whom we accept resources;</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mj-lt"/>
              <a:buAutoNum type="arabicParenR"/>
            </a:pPr>
            <a:r>
              <a:rPr lang="en-US" sz="1800" dirty="0">
                <a:effectLst/>
                <a:latin typeface="Calibri" panose="020F0502020204030204" pitchFamily="34" charset="0"/>
                <a:ea typeface="Times New Roman" panose="02020603050405020304" pitchFamily="18" charset="0"/>
                <a:cs typeface="Calibri" panose="020F0502020204030204" pitchFamily="34" charset="0"/>
              </a:rPr>
              <a:t>In our information, publicity and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advertizing</a:t>
            </a:r>
            <a:r>
              <a:rPr lang="en-US" sz="1800" dirty="0">
                <a:effectLst/>
                <a:latin typeface="Calibri" panose="020F0502020204030204" pitchFamily="34" charset="0"/>
                <a:ea typeface="Times New Roman" panose="02020603050405020304" pitchFamily="18" charset="0"/>
                <a:cs typeface="Calibri" panose="020F0502020204030204" pitchFamily="34" charset="0"/>
              </a:rPr>
              <a:t> activities, we shall recognize disaster victims as dignified human beings, not hopeless objects.</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More information about these principles can be found in the full </a:t>
            </a:r>
            <a:r>
              <a:rPr lang="en-US" sz="1800" u="none" strike="noStrike"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rPr>
              <a:t>Code of Conduct document</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BEFB306E-FB07-4F21-94D5-AFAB49FF25F4}" type="slidenum">
              <a:rPr lang="en-US" smtClean="0"/>
              <a:t>4</a:t>
            </a:fld>
            <a:endParaRPr lang="en-US"/>
          </a:p>
        </p:txBody>
      </p:sp>
    </p:spTree>
    <p:extLst>
      <p:ext uri="{BB962C8B-B14F-4D97-AF65-F5344CB8AC3E}">
        <p14:creationId xmlns:p14="http://schemas.microsoft.com/office/powerpoint/2010/main" val="2380475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quote from a </a:t>
            </a:r>
            <a:r>
              <a:rPr lang="en-US" sz="1800" u="none" strike="noStrike"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rPr>
              <a:t>report</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 (paragraph 120) by the former Special Rapporteur focuses on complaints of 'unethical conversions' by some NGOs with a religious agenda that work in development and humanitarian assistance. This was particularly the case following the 2004 Indian Ocean Tsunami after many international foreign NGOs arrived in Sri Lanka, and some were accused of taking advantage of the disaster to advance their religion.</a:t>
            </a:r>
          </a:p>
          <a:p>
            <a:pPr marL="342900" lvl="0" indent="-342900" algn="just">
              <a:lnSpc>
                <a:spcPct val="107000"/>
              </a:lnSpc>
              <a:spcAft>
                <a:spcPts val="500"/>
              </a:spcAft>
              <a:buFont typeface="Symbol" panose="05050102010706020507" pitchFamily="18" charset="2"/>
              <a:buChar char=""/>
            </a:pP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Spend 10 minutes discussing this quote and other similar examples raised by the participants.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5</a:t>
            </a:fld>
            <a:endParaRPr lang="en-US"/>
          </a:p>
        </p:txBody>
      </p:sp>
    </p:spTree>
    <p:extLst>
      <p:ext uri="{BB962C8B-B14F-4D97-AF65-F5344CB8AC3E}">
        <p14:creationId xmlns:p14="http://schemas.microsoft.com/office/powerpoint/2010/main" val="3285035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activity consists of three parts, with the first being individual reflections for 5 minutes, the second discussing those individual reflections in a small group for 10 minutes, and the third sharing the perspectives with the larger group for 5 minutes.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The four questions on the handout focus on listing the elements, action points and stakeholders.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The key takeaway is to recognize the complexity of these issues whilst seeking to move forward with the commitment.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exercise, taken from the #Faith4Rights toolkit, does not attempt to raise and resolve all the issues in relation to neutrality in humanitarian action; it merely seeks to indicate the complexity and interconnectedness of all the issues.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is a highly recommended activity as it gives participants the opportunity to unpack the commitment and address it specifically in their own community. </a:t>
            </a:r>
            <a:r>
              <a:rPr lang="en-US" sz="1800" u="none" strike="noStrike">
                <a:effectLst/>
                <a:latin typeface="Calibri" panose="020F0502020204030204" pitchFamily="34" charset="0"/>
                <a:ea typeface="Times New Roman" panose="02020603050405020304" pitchFamily="18" charset="0"/>
                <a:cs typeface="Calibri" panose="020F0502020204030204" pitchFamily="34" charset="0"/>
              </a:rPr>
              <a:t>However, the Facilitator should emphasize the need to focus on a limited discussion to prevent derailing into a wider discussion around related subjects.  </a:t>
            </a:r>
            <a:endParaRPr lang="en-GB" sz="1800" u="none" strike="noStrike">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6</a:t>
            </a:fld>
            <a:endParaRPr lang="en-US"/>
          </a:p>
        </p:txBody>
      </p:sp>
    </p:spTree>
    <p:extLst>
      <p:ext uri="{BB962C8B-B14F-4D97-AF65-F5344CB8AC3E}">
        <p14:creationId xmlns:p14="http://schemas.microsoft.com/office/powerpoint/2010/main" val="3851726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The seven Fundamental Principles of the International Red Cross and Red Crescent Movement are the following: Humanity, impartiality, neutrality, independence, voluntary service, unity and universality.</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These seven Fundamental Principles sum up the Movement's ethics and are at the core of its approach to helping people in need during armed conflict, natural disasters and other emergencies.</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Watch the </a:t>
            </a:r>
            <a:r>
              <a:rPr lang="en-US" sz="1800" u="none" strike="noStrike" dirty="0">
                <a:solidFill>
                  <a:srgbClr val="0563C1"/>
                </a:solidFill>
                <a:effectLst/>
                <a:latin typeface="Calibri" panose="020F0502020204030204" pitchFamily="34" charset="0"/>
                <a:ea typeface="Times New Roman" panose="02020603050405020304" pitchFamily="18" charset="0"/>
                <a:cs typeface="Arial" panose="020B0604020202020204" pitchFamily="34" charset="0"/>
                <a:hlinkClick r:id="rId3"/>
              </a:rPr>
              <a:t>Video - ICRC Principles in Action</a:t>
            </a:r>
            <a:r>
              <a:rPr lang="en-US" sz="1800" u="none" strike="noStrike" dirty="0">
                <a:solidFill>
                  <a:srgbClr val="0563C1"/>
                </a:solidFill>
                <a:effectLst/>
                <a:latin typeface="Calibri" panose="020F0502020204030204" pitchFamily="34" charset="0"/>
                <a:ea typeface="Times New Roman" panose="02020603050405020304" pitchFamily="18" charset="0"/>
                <a:cs typeface="Arial" panose="020B0604020202020204" pitchFamily="34" charset="0"/>
              </a:rPr>
              <a:t> (https://www.youtube.com/watch?v=nTbXHpS4rgU)</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BEFB306E-FB07-4F21-94D5-AFAB49FF25F4}" type="slidenum">
              <a:rPr lang="en-US" smtClean="0"/>
              <a:t>7</a:t>
            </a:fld>
            <a:endParaRPr lang="en-US"/>
          </a:p>
        </p:txBody>
      </p:sp>
    </p:spTree>
    <p:extLst>
      <p:ext uri="{BB962C8B-B14F-4D97-AF65-F5344CB8AC3E}">
        <p14:creationId xmlns:p14="http://schemas.microsoft.com/office/powerpoint/2010/main" val="1286799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Discuss with the whole group the following questions:</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How are these principles related to your religious or belief tradition?</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How can the lack of neutrality in a conflict situation be redressed through religion?</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What should be the reaction of a religious leader when facing a situation where aid is not given regardless of the recipients' creed?</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Should faith-based humanitarian aid be inclusive, or should charity remain within its own faith boundaries?</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What are the pitfalls and positive aspects of being a faith or belief-based humanitarian organization? How can these pitfalls be overcome?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EFB306E-FB07-4F21-94D5-AFAB49FF25F4}" type="slidenum">
              <a:rPr lang="en-US" smtClean="0"/>
              <a:t>8</a:t>
            </a:fld>
            <a:endParaRPr lang="en-US"/>
          </a:p>
        </p:txBody>
      </p:sp>
    </p:spTree>
    <p:extLst>
      <p:ext uri="{BB962C8B-B14F-4D97-AF65-F5344CB8AC3E}">
        <p14:creationId xmlns:p14="http://schemas.microsoft.com/office/powerpoint/2010/main" val="4079031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mj-lt"/>
              <a:buAutoNum type="romanLcParenBoth"/>
            </a:pPr>
            <a:r>
              <a:rPr lang="en-US" sz="1800" b="1" dirty="0">
                <a:effectLst/>
                <a:latin typeface="Calibri" panose="020F0502020204030204" pitchFamily="34" charset="0"/>
                <a:ea typeface="Times New Roman" panose="02020603050405020304" pitchFamily="18" charset="0"/>
                <a:cs typeface="Calibri" panose="020F0502020204030204" pitchFamily="34" charset="0"/>
              </a:rPr>
              <a:t>Adding faith quotes (15 minutes)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Distribute the related Handout.</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We recommend dividing the participants into small groups (ca. 4-5 people) so everyone can feel safe contributing to the discussion.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Ask participants to think about their own religious or non-religious traditions and whether they are aware of any quotes that they are aware of that are related to the commitment in question.</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Start with the quote provided in the slide: "</a:t>
            </a:r>
            <a:r>
              <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rPr>
              <a:t>Through selfless service, eternal peace is obtained.</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 (Guru </a:t>
            </a:r>
            <a:r>
              <a:rPr lang="en-US" sz="1800" u="none" strike="noStrike" dirty="0" err="1">
                <a:effectLst/>
                <a:latin typeface="Calibri" panose="020F0502020204030204" pitchFamily="34" charset="0"/>
                <a:ea typeface="Times New Roman" panose="02020603050405020304" pitchFamily="18" charset="0"/>
                <a:cs typeface="Calibri" panose="020F0502020204030204" pitchFamily="34" charset="0"/>
              </a:rPr>
              <a:t>Granth</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 Sahib 125)</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180340" indent="-180340" algn="just">
              <a:lnSpc>
                <a:spcPct val="107000"/>
              </a:lnSpc>
              <a:spcAft>
                <a:spcPts val="5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mj-lt"/>
              <a:buAutoNum type="romanLcParenBoth"/>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Sharing with the larger group (5 minutes)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Ask participants from each group to share their quotes and briefly explain why they chose them.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Write down the quotes on a poster board or flip chart so everyone can see them.</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gn="just">
              <a:lnSpc>
                <a:spcPct val="107000"/>
              </a:lnSpc>
              <a:spcAft>
                <a:spcPts val="500"/>
              </a:spcAft>
              <a:buFont typeface="+mj-lt"/>
              <a:buNone/>
            </a:pP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9</a:t>
            </a:fld>
            <a:endParaRPr lang="en-US" dirty="0"/>
          </a:p>
        </p:txBody>
      </p:sp>
    </p:spTree>
    <p:extLst>
      <p:ext uri="{BB962C8B-B14F-4D97-AF65-F5344CB8AC3E}">
        <p14:creationId xmlns:p14="http://schemas.microsoft.com/office/powerpoint/2010/main" val="1682677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32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186493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126901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1974077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41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3998717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1239855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03D549-3BCA-49C4-BDD4-0CA2214140C4}" type="datetimeFigureOut">
              <a:rPr lang="en-US" smtClean="0"/>
              <a:t>11/27/2023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1636982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33670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403D549-3BCA-49C4-BDD4-0CA2214140C4}" type="datetimeFigureOut">
              <a:rPr lang="en-US" smtClean="0"/>
              <a:t>11/27/2023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28B8113-0310-4FA9-A419-1B397DCC8FB8}" type="slidenum">
              <a:rPr lang="en-US" smtClean="0"/>
              <a:t>‹#›</a:t>
            </a:fld>
            <a:endParaRPr lang="en-US"/>
          </a:p>
        </p:txBody>
      </p:sp>
    </p:spTree>
    <p:extLst>
      <p:ext uri="{BB962C8B-B14F-4D97-AF65-F5344CB8AC3E}">
        <p14:creationId xmlns:p14="http://schemas.microsoft.com/office/powerpoint/2010/main" val="243246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288222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403D549-3BCA-49C4-BDD4-0CA2214140C4}" type="datetimeFigureOut">
              <a:rPr lang="en-US" smtClean="0"/>
              <a:t>11/27/2023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28B8113-0310-4FA9-A419-1B397DCC8FB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22948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video" Target="https://www.youtube.com/embed/nTbXHpS4rgU?feature=oembed" TargetMode="Externa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Module 14 </a:t>
            </a:r>
            <a:r>
              <a:rPr kumimoji="0" lang="en-US" sz="8000" b="0" i="0" u="none" strike="noStrike" kern="1200" cap="none" spc="-50" normalizeH="0" baseline="0" noProof="0" dirty="0">
                <a:ln>
                  <a:noFill/>
                </a:ln>
                <a:solidFill>
                  <a:prstClr val="black">
                    <a:lumMod val="85000"/>
                    <a:lumOff val="15000"/>
                  </a:prstClr>
                </a:solidFill>
                <a:effectLst/>
                <a:uLnTx/>
                <a:uFillTx/>
                <a:latin typeface="Calibri Light" panose="020F0302020204030204"/>
                <a:ea typeface="+mj-ea"/>
                <a:cs typeface="+mj-cs"/>
              </a:rPr>
              <a:t>of the #Faith4Rights toolkit </a:t>
            </a:r>
            <a:endParaRPr lang="en-US" dirty="0"/>
          </a:p>
        </p:txBody>
      </p:sp>
      <p:sp>
        <p:nvSpPr>
          <p:cNvPr id="3" name="Subtitle 2"/>
          <p:cNvSpPr>
            <a:spLocks noGrp="1"/>
          </p:cNvSpPr>
          <p:nvPr>
            <p:ph type="subTitle" idx="1"/>
          </p:nvPr>
        </p:nvSpPr>
        <p:spPr/>
        <p:txBody>
          <a:bodyPr vert="horz" lIns="91440" tIns="45720" rIns="91440" bIns="45720" rtlCol="0" anchor="t">
            <a:normAutofit/>
          </a:bodyPr>
          <a:lstStyle/>
          <a:p>
            <a:r>
              <a:rPr lang="en-US" sz="3600" dirty="0"/>
              <a:t>Impartiality</a:t>
            </a:r>
            <a:endParaRPr lang="en-US" sz="3600" dirty="0">
              <a:ea typeface="Calibri Light"/>
              <a:cs typeface="Calibri Light"/>
            </a:endParaRPr>
          </a:p>
        </p:txBody>
      </p:sp>
    </p:spTree>
    <p:extLst>
      <p:ext uri="{BB962C8B-B14F-4D97-AF65-F5344CB8AC3E}">
        <p14:creationId xmlns:p14="http://schemas.microsoft.com/office/powerpoint/2010/main" val="814526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79882" y="1349115"/>
            <a:ext cx="7120328" cy="5081665"/>
          </a:xfrm>
        </p:spPr>
        <p:txBody>
          <a:bodyPr vert="horz" lIns="0" tIns="45720" rIns="0" bIns="45720" rtlCol="0" anchor="t">
            <a:normAutofit lnSpcReduction="10000"/>
          </a:bodyPr>
          <a:lstStyle/>
          <a:p>
            <a:pPr marL="0" indent="0" algn="just">
              <a:lnSpc>
                <a:spcPct val="114000"/>
              </a:lnSpc>
              <a:spcBef>
                <a:spcPts val="0"/>
              </a:spcBef>
              <a:spcAft>
                <a:spcPts val="0"/>
              </a:spcAft>
              <a:buNone/>
            </a:pPr>
            <a:r>
              <a:rPr lang="en-US" sz="2800" dirty="0"/>
              <a:t>“We pledge to promote, within our respective spheres of influence, the imperative necessity of ensuring </a:t>
            </a:r>
            <a:r>
              <a:rPr lang="en-US" sz="2800" b="1" dirty="0"/>
              <a:t>respect in all humanitarian assistance activities</a:t>
            </a:r>
            <a:r>
              <a:rPr lang="en-US" sz="2800" dirty="0"/>
              <a:t> of the Principles of Conduct for the International Red Cross and Red Crescent Movement and NGOs in Disaster Response Programmes, especially that aid is given regardless of the recipients’ creed and without adverse distinction of any kind and that aid will not be used to further a particular religious standpoint.”</a:t>
            </a:r>
            <a:endParaRPr lang="en-US" dirty="0"/>
          </a:p>
        </p:txBody>
      </p:sp>
      <p:sp>
        <p:nvSpPr>
          <p:cNvPr id="2" name="Title 1"/>
          <p:cNvSpPr>
            <a:spLocks noGrp="1"/>
          </p:cNvSpPr>
          <p:nvPr>
            <p:ph type="title" idx="4294967295"/>
          </p:nvPr>
        </p:nvSpPr>
        <p:spPr>
          <a:xfrm>
            <a:off x="762208" y="0"/>
            <a:ext cx="5651292" cy="1154243"/>
          </a:xfrm>
        </p:spPr>
        <p:txBody>
          <a:bodyPr/>
          <a:lstStyle/>
          <a:p>
            <a:r>
              <a:rPr lang="en-US" dirty="0"/>
              <a:t>Commitment XIV</a:t>
            </a:r>
          </a:p>
        </p:txBody>
      </p:sp>
      <p:pic>
        <p:nvPicPr>
          <p:cNvPr id="5" name="Picture 5" descr="A picture containing person, indoor, preparing&#10;&#10;Description automatically generated">
            <a:extLst>
              <a:ext uri="{FF2B5EF4-FFF2-40B4-BE49-F238E27FC236}">
                <a16:creationId xmlns:a16="http://schemas.microsoft.com/office/drawing/2014/main" id="{8A736F66-B02D-E152-CB84-1A8F7732B9FC}"/>
              </a:ext>
            </a:extLst>
          </p:cNvPr>
          <p:cNvPicPr>
            <a:picLocks noChangeAspect="1"/>
          </p:cNvPicPr>
          <p:nvPr/>
        </p:nvPicPr>
        <p:blipFill>
          <a:blip r:embed="rId3"/>
          <a:stretch>
            <a:fillRect/>
          </a:stretch>
        </p:blipFill>
        <p:spPr>
          <a:xfrm>
            <a:off x="7641431" y="3259"/>
            <a:ext cx="4552949" cy="6851481"/>
          </a:xfrm>
          <a:prstGeom prst="rect">
            <a:avLst/>
          </a:prstGeom>
        </p:spPr>
      </p:pic>
    </p:spTree>
    <p:extLst>
      <p:ext uri="{BB962C8B-B14F-4D97-AF65-F5344CB8AC3E}">
        <p14:creationId xmlns:p14="http://schemas.microsoft.com/office/powerpoint/2010/main" val="1781649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b="1" dirty="0">
                <a:solidFill>
                  <a:srgbClr val="0070C0"/>
                </a:solidFill>
              </a:rPr>
              <a:t>Peer-to-Peer Exercise:</a:t>
            </a:r>
            <a:br>
              <a:rPr lang="en-US" b="1" dirty="0">
                <a:solidFill>
                  <a:srgbClr val="0070C0"/>
                </a:solidFill>
                <a:ea typeface="Calibri Light"/>
                <a:cs typeface="Calibri Light"/>
              </a:rPr>
            </a:br>
            <a:r>
              <a:rPr lang="en-US" sz="3200" dirty="0">
                <a:ea typeface="Calibri Light"/>
                <a:cs typeface="Calibri Light"/>
              </a:rPr>
              <a:t>TWEETING COMMITMENT XIV</a:t>
            </a:r>
          </a:p>
        </p:txBody>
      </p:sp>
      <p:sp>
        <p:nvSpPr>
          <p:cNvPr id="7" name="Content Placeholder 2">
            <a:extLst>
              <a:ext uri="{FF2B5EF4-FFF2-40B4-BE49-F238E27FC236}">
                <a16:creationId xmlns:a16="http://schemas.microsoft.com/office/drawing/2014/main" id="{9E2022DD-C08E-AC18-9775-A74446CD68D5}"/>
              </a:ext>
            </a:extLst>
          </p:cNvPr>
          <p:cNvSpPr>
            <a:spLocks noGrp="1"/>
          </p:cNvSpPr>
          <p:nvPr>
            <p:ph idx="1"/>
          </p:nvPr>
        </p:nvSpPr>
        <p:spPr>
          <a:xfrm>
            <a:off x="1097280" y="1908476"/>
            <a:ext cx="10420952" cy="4023360"/>
          </a:xfrm>
        </p:spPr>
        <p:txBody>
          <a:bodyPr vert="horz" lIns="0" tIns="45720" rIns="0" bIns="45720" rtlCol="0" anchor="ctr">
            <a:normAutofit/>
          </a:bodyPr>
          <a:lstStyle/>
          <a:p>
            <a:pPr marL="200660" lvl="1" indent="0">
              <a:lnSpc>
                <a:spcPct val="150000"/>
              </a:lnSpc>
              <a:spcBef>
                <a:spcPts val="500"/>
              </a:spcBef>
              <a:spcAft>
                <a:spcPts val="500"/>
              </a:spcAft>
              <a:buNone/>
            </a:pPr>
            <a:r>
              <a:rPr lang="en-US" sz="3600" dirty="0" err="1"/>
              <a:t>Summarise</a:t>
            </a:r>
            <a:r>
              <a:rPr lang="en-US" sz="3600" dirty="0"/>
              <a:t> this commitment in less than 140 characters and decide how to articulate Commitment XIV in your own words. </a:t>
            </a:r>
            <a:endParaRPr lang="en-GB" sz="3600" dirty="0">
              <a:ea typeface="Calibri" panose="020F0502020204030204"/>
              <a:cs typeface="Calibri" panose="020F0502020204030204"/>
            </a:endParaRPr>
          </a:p>
        </p:txBody>
      </p:sp>
      <p:sp>
        <p:nvSpPr>
          <p:cNvPr id="4" name="TextBox 3">
            <a:extLst>
              <a:ext uri="{FF2B5EF4-FFF2-40B4-BE49-F238E27FC236}">
                <a16:creationId xmlns:a16="http://schemas.microsoft.com/office/drawing/2014/main" id="{46EF7AB6-5182-1EAB-A54A-CAF84F6A5909}"/>
              </a:ext>
            </a:extLst>
          </p:cNvPr>
          <p:cNvSpPr txBox="1"/>
          <p:nvPr/>
        </p:nvSpPr>
        <p:spPr>
          <a:xfrm>
            <a:off x="3051544" y="3249650"/>
            <a:ext cx="610308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0398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E2EFA5F-43EF-A83D-8319-075487DE1AAD}"/>
              </a:ext>
            </a:extLst>
          </p:cNvPr>
          <p:cNvSpPr>
            <a:spLocks noGrp="1"/>
          </p:cNvSpPr>
          <p:nvPr>
            <p:ph type="title"/>
          </p:nvPr>
        </p:nvSpPr>
        <p:spPr>
          <a:xfrm>
            <a:off x="457200" y="804631"/>
            <a:ext cx="3084844" cy="2103875"/>
          </a:xfrm>
        </p:spPr>
        <p:txBody>
          <a:bodyPr>
            <a:normAutofit fontScale="90000"/>
          </a:bodyPr>
          <a:lstStyle/>
          <a:p>
            <a:r>
              <a:rPr lang="en-US" sz="4000" b="1" dirty="0">
                <a:solidFill>
                  <a:srgbClr val="FFFFFF"/>
                </a:solidFill>
              </a:rPr>
              <a:t>Code of Conduct for the International Red Cross</a:t>
            </a:r>
          </a:p>
        </p:txBody>
      </p:sp>
      <p:sp>
        <p:nvSpPr>
          <p:cNvPr id="8" name="Content Placeholder 10">
            <a:extLst>
              <a:ext uri="{FF2B5EF4-FFF2-40B4-BE49-F238E27FC236}">
                <a16:creationId xmlns:a16="http://schemas.microsoft.com/office/drawing/2014/main" id="{4584F8C0-62EE-F76A-B278-0B2DC0A93FB2}"/>
              </a:ext>
            </a:extLst>
          </p:cNvPr>
          <p:cNvSpPr>
            <a:spLocks noGrp="1"/>
          </p:cNvSpPr>
          <p:nvPr>
            <p:ph type="body" sz="half" idx="2"/>
          </p:nvPr>
        </p:nvSpPr>
        <p:spPr>
          <a:xfrm>
            <a:off x="457200" y="2925763"/>
            <a:ext cx="3380282" cy="3379787"/>
          </a:xfrm>
        </p:spPr>
        <p:txBody>
          <a:bodyPr>
            <a:normAutofit/>
          </a:bodyPr>
          <a:lstStyle/>
          <a:p>
            <a:pPr>
              <a:buFont typeface="Arial" panose="020B0604020202020204" pitchFamily="34" charset="0"/>
              <a:buChar char="•"/>
            </a:pPr>
            <a:r>
              <a:rPr lang="en-US" sz="2800" b="1" dirty="0">
                <a:solidFill>
                  <a:srgbClr val="FFFFFF"/>
                </a:solidFill>
              </a:rPr>
              <a:t> Which of these principles do you think is the most important? </a:t>
            </a:r>
          </a:p>
          <a:p>
            <a:pPr>
              <a:buFont typeface="Arial" panose="020B0604020202020204" pitchFamily="34" charset="0"/>
              <a:buChar char="•"/>
            </a:pPr>
            <a:r>
              <a:rPr lang="en-US" sz="2800" b="1" dirty="0">
                <a:solidFill>
                  <a:srgbClr val="FFFFFF"/>
                </a:solidFill>
              </a:rPr>
              <a:t> Are there any principles that you find difficult to be applied in practice?</a:t>
            </a:r>
          </a:p>
        </p:txBody>
      </p:sp>
      <p:pic>
        <p:nvPicPr>
          <p:cNvPr id="9" name="Content Placeholder 6" descr="A picture containing text, screenshot, font, design&#10;&#10;Description automatically generated">
            <a:extLst>
              <a:ext uri="{FF2B5EF4-FFF2-40B4-BE49-F238E27FC236}">
                <a16:creationId xmlns:a16="http://schemas.microsoft.com/office/drawing/2014/main" id="{7D4FC151-BC3F-AA90-71FE-B75C8C7702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84" t="7374" r="99" b="5068"/>
          <a:stretch/>
        </p:blipFill>
        <p:spPr>
          <a:xfrm>
            <a:off x="5380383" y="0"/>
            <a:ext cx="4797287" cy="6861156"/>
          </a:xfrm>
          <a:prstGeom prst="rect">
            <a:avLst/>
          </a:prstGeom>
        </p:spPr>
      </p:pic>
    </p:spTree>
    <p:extLst>
      <p:ext uri="{BB962C8B-B14F-4D97-AF65-F5344CB8AC3E}">
        <p14:creationId xmlns:p14="http://schemas.microsoft.com/office/powerpoint/2010/main" val="2058518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FE0A7-5D9F-C538-EA8D-0F5D6C299F10}"/>
              </a:ext>
            </a:extLst>
          </p:cNvPr>
          <p:cNvSpPr>
            <a:spLocks noGrp="1"/>
          </p:cNvSpPr>
          <p:nvPr>
            <p:ph type="title"/>
          </p:nvPr>
        </p:nvSpPr>
        <p:spPr>
          <a:xfrm>
            <a:off x="1122584" y="265581"/>
            <a:ext cx="10119360" cy="1450757"/>
          </a:xfrm>
        </p:spPr>
        <p:txBody>
          <a:bodyPr>
            <a:normAutofit/>
          </a:bodyPr>
          <a:lstStyle/>
          <a:p>
            <a:r>
              <a:rPr lang="en-US" dirty="0"/>
              <a:t>Asma Jahangir </a:t>
            </a:r>
            <a:br>
              <a:rPr lang="en-US" dirty="0"/>
            </a:br>
            <a:r>
              <a:rPr lang="en-US" sz="2800" dirty="0"/>
              <a:t>Former Special Rapporteur on freedom of religion or belief </a:t>
            </a:r>
            <a:r>
              <a:rPr lang="en-US" dirty="0"/>
              <a:t> </a:t>
            </a:r>
            <a:endParaRPr lang="en-US" dirty="0">
              <a:cs typeface="Calibri Light"/>
            </a:endParaRPr>
          </a:p>
        </p:txBody>
      </p:sp>
      <p:sp>
        <p:nvSpPr>
          <p:cNvPr id="3" name="Content Placeholder 2">
            <a:extLst>
              <a:ext uri="{FF2B5EF4-FFF2-40B4-BE49-F238E27FC236}">
                <a16:creationId xmlns:a16="http://schemas.microsoft.com/office/drawing/2014/main" id="{31E61460-9C1C-0B6D-56BB-A9193A4F639E}"/>
              </a:ext>
            </a:extLst>
          </p:cNvPr>
          <p:cNvSpPr>
            <a:spLocks noGrp="1"/>
          </p:cNvSpPr>
          <p:nvPr>
            <p:ph idx="1"/>
          </p:nvPr>
        </p:nvSpPr>
        <p:spPr>
          <a:xfrm>
            <a:off x="1122584" y="2128992"/>
            <a:ext cx="6881006" cy="4023360"/>
          </a:xfrm>
        </p:spPr>
        <p:txBody>
          <a:bodyPr vert="horz" lIns="0" tIns="45720" rIns="0" bIns="45720" rtlCol="0" anchor="t">
            <a:normAutofit/>
          </a:bodyPr>
          <a:lstStyle/>
          <a:p>
            <a:pPr>
              <a:lnSpc>
                <a:spcPct val="100000"/>
              </a:lnSpc>
            </a:pPr>
            <a:r>
              <a:rPr lang="en-GB" sz="3200" dirty="0"/>
              <a:t>“[R]</a:t>
            </a:r>
            <a:r>
              <a:rPr lang="en-GB" sz="3200" dirty="0" err="1"/>
              <a:t>eligious</a:t>
            </a:r>
            <a:r>
              <a:rPr lang="en-GB" sz="3200" dirty="0"/>
              <a:t> groups should make a</a:t>
            </a:r>
            <a:r>
              <a:rPr lang="en-GB" sz="3200" b="1" dirty="0"/>
              <a:t> clear separation </a:t>
            </a:r>
            <a:r>
              <a:rPr lang="en-GB" sz="3200" dirty="0"/>
              <a:t>between their </a:t>
            </a:r>
            <a:r>
              <a:rPr lang="en-GB" sz="3200" b="1" dirty="0"/>
              <a:t>humanitarian efforts and their religious work</a:t>
            </a:r>
            <a:r>
              <a:rPr lang="en-GB" sz="3200" dirty="0"/>
              <a:t>, respect other religious beliefs in their missionary activities and not use aggressive forms of proselytizing, as they could </a:t>
            </a:r>
            <a:r>
              <a:rPr lang="en-GB" sz="3200" b="1" dirty="0"/>
              <a:t>disturb the atmosphere of religious harmony </a:t>
            </a:r>
            <a:r>
              <a:rPr lang="en-GB" sz="3200" dirty="0"/>
              <a:t>and provoke further religious intolerance.”</a:t>
            </a:r>
            <a:endParaRPr lang="en-US" sz="3200" dirty="0">
              <a:cs typeface="Calibri"/>
            </a:endParaRPr>
          </a:p>
        </p:txBody>
      </p:sp>
      <p:pic>
        <p:nvPicPr>
          <p:cNvPr id="4" name="Picture 4">
            <a:extLst>
              <a:ext uri="{FF2B5EF4-FFF2-40B4-BE49-F238E27FC236}">
                <a16:creationId xmlns:a16="http://schemas.microsoft.com/office/drawing/2014/main" id="{B8C2D359-64D3-87C8-AA0D-98CAD694E2D9}"/>
              </a:ext>
            </a:extLst>
          </p:cNvPr>
          <p:cNvPicPr>
            <a:picLocks noChangeAspect="1"/>
          </p:cNvPicPr>
          <p:nvPr/>
        </p:nvPicPr>
        <p:blipFill>
          <a:blip r:embed="rId3"/>
          <a:stretch>
            <a:fillRect/>
          </a:stretch>
        </p:blipFill>
        <p:spPr>
          <a:xfrm>
            <a:off x="8852851" y="2601520"/>
            <a:ext cx="3339149" cy="2525305"/>
          </a:xfrm>
          <a:prstGeom prst="rect">
            <a:avLst/>
          </a:prstGeom>
        </p:spPr>
      </p:pic>
    </p:spTree>
    <p:extLst>
      <p:ext uri="{BB962C8B-B14F-4D97-AF65-F5344CB8AC3E}">
        <p14:creationId xmlns:p14="http://schemas.microsoft.com/office/powerpoint/2010/main" val="1870370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Peer-to-Peer Exercise:</a:t>
            </a:r>
            <a:br>
              <a:rPr lang="en-US" b="1" dirty="0">
                <a:solidFill>
                  <a:srgbClr val="0070C0"/>
                </a:solidFill>
                <a:ea typeface="Calibri Light"/>
                <a:cs typeface="Calibri Light"/>
              </a:rPr>
            </a:br>
            <a:r>
              <a:rPr lang="en-US" sz="3200" dirty="0">
                <a:ea typeface="Calibri Light"/>
                <a:cs typeface="Calibri Light"/>
              </a:rPr>
              <a:t>UNPACKING</a:t>
            </a:r>
          </a:p>
        </p:txBody>
      </p:sp>
      <p:sp>
        <p:nvSpPr>
          <p:cNvPr id="7" name="Content Placeholder 2">
            <a:extLst>
              <a:ext uri="{FF2B5EF4-FFF2-40B4-BE49-F238E27FC236}">
                <a16:creationId xmlns:a16="http://schemas.microsoft.com/office/drawing/2014/main" id="{9E2022DD-C08E-AC18-9775-A74446CD68D5}"/>
              </a:ext>
            </a:extLst>
          </p:cNvPr>
          <p:cNvSpPr>
            <a:spLocks noGrp="1"/>
          </p:cNvSpPr>
          <p:nvPr>
            <p:ph idx="1"/>
          </p:nvPr>
        </p:nvSpPr>
        <p:spPr>
          <a:xfrm>
            <a:off x="1097280" y="1908476"/>
            <a:ext cx="10744950" cy="4522304"/>
          </a:xfrm>
        </p:spPr>
        <p:txBody>
          <a:bodyPr vert="horz" lIns="0" tIns="45720" rIns="0" bIns="45720" rtlCol="0" anchor="t">
            <a:normAutofit lnSpcReduction="10000"/>
          </a:bodyPr>
          <a:lstStyle/>
          <a:p>
            <a:pPr marL="360363" lvl="1" indent="-360363">
              <a:lnSpc>
                <a:spcPct val="100000"/>
              </a:lnSpc>
              <a:spcBef>
                <a:spcPts val="1000"/>
              </a:spcBef>
              <a:spcAft>
                <a:spcPts val="1000"/>
              </a:spcAft>
              <a:buFont typeface="Arial" pitchFamily="34" charset="0"/>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Why is this commitment important?</a:t>
            </a:r>
            <a:endParaRPr lang="en-US" sz="3600" dirty="0"/>
          </a:p>
          <a:p>
            <a:pPr marL="360363" lvl="1" indent="-360363">
              <a:lnSpc>
                <a:spcPct val="100000"/>
              </a:lnSpc>
              <a:spcBef>
                <a:spcPts val="1000"/>
              </a:spcBef>
              <a:spcAft>
                <a:spcPts val="1000"/>
              </a:spcAft>
              <a:buFont typeface="Arial" pitchFamily="34" charset="0"/>
              <a:buChar char="•"/>
            </a:pPr>
            <a:r>
              <a:rPr lang="en-US" sz="3600" dirty="0"/>
              <a:t>What are the different components of the commitment?</a:t>
            </a:r>
          </a:p>
          <a:p>
            <a:pPr marL="360363" lvl="1" indent="-360363">
              <a:lnSpc>
                <a:spcPct val="100000"/>
              </a:lnSpc>
              <a:spcBef>
                <a:spcPts val="1000"/>
              </a:spcBef>
              <a:spcAft>
                <a:spcPts val="1000"/>
              </a:spcAft>
              <a:buFont typeface="Arial" pitchFamily="34" charset="0"/>
              <a:buChar char="•"/>
            </a:pPr>
            <a:r>
              <a:rPr lang="en-US" sz="3600" dirty="0"/>
              <a:t>What are the corresponding action points to these components?</a:t>
            </a:r>
          </a:p>
          <a:p>
            <a:pPr marL="360363" lvl="1" indent="-360363">
              <a:lnSpc>
                <a:spcPct val="100000"/>
              </a:lnSpc>
              <a:spcBef>
                <a:spcPts val="1000"/>
              </a:spcBef>
              <a:spcAft>
                <a:spcPts val="1000"/>
              </a:spcAft>
              <a:buFont typeface="Arial" pitchFamily="34" charset="0"/>
              <a:buChar char="•"/>
            </a:pPr>
            <a:r>
              <a:rPr lang="en-US" sz="3600" dirty="0"/>
              <a:t>Who are the stakeholders that would take those actions?</a:t>
            </a:r>
            <a:endParaRPr lang="en-GB" sz="3600" dirty="0">
              <a:cs typeface="Calibri" panose="020F0502020204030204"/>
            </a:endParaRPr>
          </a:p>
        </p:txBody>
      </p:sp>
      <p:sp>
        <p:nvSpPr>
          <p:cNvPr id="4" name="TextBox 3">
            <a:extLst>
              <a:ext uri="{FF2B5EF4-FFF2-40B4-BE49-F238E27FC236}">
                <a16:creationId xmlns:a16="http://schemas.microsoft.com/office/drawing/2014/main" id="{46EF7AB6-5182-1EAB-A54A-CAF84F6A5909}"/>
              </a:ext>
            </a:extLst>
          </p:cNvPr>
          <p:cNvSpPr txBox="1"/>
          <p:nvPr/>
        </p:nvSpPr>
        <p:spPr>
          <a:xfrm>
            <a:off x="3051544" y="3249650"/>
            <a:ext cx="6103088" cy="369332"/>
          </a:xfrm>
          <a:prstGeom prst="rect">
            <a:avLst/>
          </a:prstGeom>
          <a:noFill/>
        </p:spPr>
        <p:txBody>
          <a:bodyPr wrap="square">
            <a:spAutoFit/>
          </a:bodyPr>
          <a:lstStyle/>
          <a:p>
            <a:r>
              <a:rPr lang="en-GB" b="0" dirty="0">
                <a:effectLst/>
              </a:rPr>
              <a:t> </a:t>
            </a:r>
            <a:endParaRPr lang="en-US" dirty="0"/>
          </a:p>
        </p:txBody>
      </p:sp>
    </p:spTree>
    <p:extLst>
      <p:ext uri="{BB962C8B-B14F-4D97-AF65-F5344CB8AC3E}">
        <p14:creationId xmlns:p14="http://schemas.microsoft.com/office/powerpoint/2010/main" val="1217654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5" descr="Principles in action: How do neutrality and independence contribute to humanitarian effectiveness?">
            <a:hlinkClick r:id="" action="ppaction://media"/>
            <a:extLst>
              <a:ext uri="{FF2B5EF4-FFF2-40B4-BE49-F238E27FC236}">
                <a16:creationId xmlns:a16="http://schemas.microsoft.com/office/drawing/2014/main" id="{585038CD-B455-E4EB-4683-FE403D0280A2}"/>
              </a:ext>
            </a:extLst>
          </p:cNvPr>
          <p:cNvPicPr>
            <a:picLocks noRot="1" noChangeAspect="1"/>
          </p:cNvPicPr>
          <p:nvPr>
            <a:videoFile r:link="rId1"/>
          </p:nvPr>
        </p:nvPicPr>
        <p:blipFill>
          <a:blip r:embed="rId4"/>
          <a:stretch>
            <a:fillRect/>
          </a:stretch>
        </p:blipFill>
        <p:spPr>
          <a:xfrm>
            <a:off x="2306663" y="1933731"/>
            <a:ext cx="7639634" cy="4316393"/>
          </a:xfrm>
          <a:prstGeom prst="rect">
            <a:avLst/>
          </a:prstGeom>
        </p:spPr>
      </p:pic>
      <p:sp>
        <p:nvSpPr>
          <p:cNvPr id="8" name="Title 1">
            <a:extLst>
              <a:ext uri="{FF2B5EF4-FFF2-40B4-BE49-F238E27FC236}">
                <a16:creationId xmlns:a16="http://schemas.microsoft.com/office/drawing/2014/main" id="{5D8CE961-9C43-7D5E-0745-987644F955AC}"/>
              </a:ext>
            </a:extLst>
          </p:cNvPr>
          <p:cNvSpPr>
            <a:spLocks noGrp="1"/>
          </p:cNvSpPr>
          <p:nvPr>
            <p:ph type="title"/>
          </p:nvPr>
        </p:nvSpPr>
        <p:spPr/>
        <p:txBody>
          <a:bodyPr anchor="ctr">
            <a:normAutofit/>
          </a:bodyPr>
          <a:lstStyle/>
          <a:p>
            <a:r>
              <a:rPr lang="en-US" sz="3600" b="1" dirty="0">
                <a:solidFill>
                  <a:srgbClr val="FFFFFF"/>
                </a:solidFill>
              </a:rPr>
              <a:t>Peer-to-Peer Exercise:</a:t>
            </a:r>
            <a:r>
              <a:rPr lang="en-US" sz="3600" dirty="0">
                <a:solidFill>
                  <a:srgbClr val="FFFFFF"/>
                </a:solidFill>
              </a:rPr>
              <a:t> </a:t>
            </a:r>
            <a:r>
              <a:rPr lang="en-US" sz="3200" dirty="0">
                <a:solidFill>
                  <a:srgbClr val="FFFFFF"/>
                </a:solidFill>
              </a:rPr>
              <a:t>EXPLORING</a:t>
            </a:r>
          </a:p>
        </p:txBody>
      </p:sp>
      <p:sp>
        <p:nvSpPr>
          <p:cNvPr id="11" name="Title 1">
            <a:extLst>
              <a:ext uri="{FF2B5EF4-FFF2-40B4-BE49-F238E27FC236}">
                <a16:creationId xmlns:a16="http://schemas.microsoft.com/office/drawing/2014/main" id="{CC818386-2298-A392-CC25-E22B3065E595}"/>
              </a:ext>
            </a:extLst>
          </p:cNvPr>
          <p:cNvSpPr txBox="1">
            <a:spLocks/>
          </p:cNvSpPr>
          <p:nvPr/>
        </p:nvSpPr>
        <p:spPr>
          <a:xfrm>
            <a:off x="1036320" y="286602"/>
            <a:ext cx="10058400"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b="1">
                <a:solidFill>
                  <a:srgbClr val="0070C0"/>
                </a:solidFill>
              </a:rPr>
              <a:t>Peer-to-Peer Exercise:</a:t>
            </a:r>
            <a:br>
              <a:rPr lang="en-US">
                <a:ea typeface="Calibri Light"/>
                <a:cs typeface="Calibri Light"/>
              </a:rPr>
            </a:br>
            <a:r>
              <a:rPr lang="en-US" sz="3200"/>
              <a:t>EXPLORING</a:t>
            </a:r>
            <a:endParaRPr lang="en-US" sz="3200" dirty="0">
              <a:ea typeface="Calibri Light"/>
              <a:cs typeface="Calibri Light"/>
            </a:endParaRPr>
          </a:p>
        </p:txBody>
      </p:sp>
    </p:spTree>
    <p:extLst>
      <p:ext uri="{BB962C8B-B14F-4D97-AF65-F5344CB8AC3E}">
        <p14:creationId xmlns:p14="http://schemas.microsoft.com/office/powerpoint/2010/main" val="2843400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CB9A2-11B7-D7A1-749D-C6B417D060F6}"/>
              </a:ext>
            </a:extLst>
          </p:cNvPr>
          <p:cNvSpPr>
            <a:spLocks noGrp="1"/>
          </p:cNvSpPr>
          <p:nvPr>
            <p:ph type="title"/>
          </p:nvPr>
        </p:nvSpPr>
        <p:spPr/>
        <p:txBody>
          <a:bodyPr/>
          <a:lstStyle/>
          <a:p>
            <a:r>
              <a:rPr lang="en-US" b="1" dirty="0">
                <a:solidFill>
                  <a:srgbClr val="0070C0"/>
                </a:solidFill>
              </a:rPr>
              <a:t>Peer-to-Peer Exercise:</a:t>
            </a:r>
            <a:br>
              <a:rPr lang="en-US" dirty="0">
                <a:ea typeface="Calibri Light"/>
                <a:cs typeface="Calibri Light"/>
              </a:rPr>
            </a:br>
            <a:r>
              <a:rPr lang="en-US" sz="3200" dirty="0"/>
              <a:t>EXPLORING</a:t>
            </a:r>
            <a:endParaRPr lang="en-US" sz="3200" dirty="0">
              <a:ea typeface="Calibri Light"/>
              <a:cs typeface="Calibri Light"/>
            </a:endParaRPr>
          </a:p>
        </p:txBody>
      </p:sp>
      <p:sp>
        <p:nvSpPr>
          <p:cNvPr id="3" name="Content Placeholder 2">
            <a:extLst>
              <a:ext uri="{FF2B5EF4-FFF2-40B4-BE49-F238E27FC236}">
                <a16:creationId xmlns:a16="http://schemas.microsoft.com/office/drawing/2014/main" id="{C5B9E444-7D9B-396B-06B3-E844F9F461BF}"/>
              </a:ext>
            </a:extLst>
          </p:cNvPr>
          <p:cNvSpPr>
            <a:spLocks noGrp="1"/>
          </p:cNvSpPr>
          <p:nvPr>
            <p:ph idx="1"/>
          </p:nvPr>
        </p:nvSpPr>
        <p:spPr>
          <a:xfrm>
            <a:off x="332781" y="1737360"/>
            <a:ext cx="11239625" cy="4420155"/>
          </a:xfrm>
        </p:spPr>
        <p:txBody>
          <a:bodyPr vert="horz" lIns="0" tIns="45720" rIns="0" bIns="45720" rtlCol="0" anchor="t">
            <a:noAutofit/>
          </a:bodyPr>
          <a:lstStyle/>
          <a:p>
            <a:pPr marL="719138" lvl="1" indent="-719138" algn="just">
              <a:lnSpc>
                <a:spcPct val="107000"/>
              </a:lnSpc>
              <a:spcAft>
                <a:spcPts val="500"/>
              </a:spcAft>
              <a:buFont typeface="Wingdings" panose="05000000000000000000" pitchFamily="2" charset="2"/>
              <a:buChar char="v"/>
            </a:pPr>
            <a:r>
              <a:rPr lang="en-US" sz="2800" dirty="0">
                <a:effectLst/>
                <a:latin typeface="Calibri" panose="020F0502020204030204" pitchFamily="34" charset="0"/>
                <a:ea typeface="Times New Roman" panose="02020603050405020304" pitchFamily="18" charset="0"/>
                <a:cs typeface="Calibri" panose="020F0502020204030204" pitchFamily="34" charset="0"/>
              </a:rPr>
              <a:t>How are these principles related to your religious or belief tradition?</a:t>
            </a:r>
            <a:endParaRPr lang="en-GB" sz="2800" dirty="0">
              <a:effectLst/>
              <a:latin typeface="Calibri" panose="020F0502020204030204" pitchFamily="34" charset="0"/>
              <a:ea typeface="Times New Roman" panose="02020603050405020304" pitchFamily="18" charset="0"/>
              <a:cs typeface="Calibri" panose="020F0502020204030204" pitchFamily="34" charset="0"/>
            </a:endParaRPr>
          </a:p>
          <a:p>
            <a:pPr marL="719138" lvl="1" indent="-719138" algn="just">
              <a:lnSpc>
                <a:spcPct val="107000"/>
              </a:lnSpc>
              <a:spcAft>
                <a:spcPts val="500"/>
              </a:spcAft>
              <a:buFont typeface="Wingdings" panose="05000000000000000000" pitchFamily="2" charset="2"/>
              <a:buChar char="v"/>
            </a:pPr>
            <a:r>
              <a:rPr lang="en-US" sz="2800" dirty="0">
                <a:effectLst/>
                <a:latin typeface="Calibri" panose="020F0502020204030204" pitchFamily="34" charset="0"/>
                <a:ea typeface="Times New Roman" panose="02020603050405020304" pitchFamily="18" charset="0"/>
                <a:cs typeface="Calibri" panose="020F0502020204030204" pitchFamily="34" charset="0"/>
              </a:rPr>
              <a:t>How can the lack of neutrality in a conflict situation be redressed through religion?</a:t>
            </a:r>
            <a:endParaRPr lang="en-GB" sz="2800" dirty="0">
              <a:effectLst/>
              <a:latin typeface="Calibri" panose="020F0502020204030204" pitchFamily="34" charset="0"/>
              <a:ea typeface="Times New Roman" panose="02020603050405020304" pitchFamily="18" charset="0"/>
              <a:cs typeface="Calibri" panose="020F0502020204030204" pitchFamily="34" charset="0"/>
            </a:endParaRPr>
          </a:p>
          <a:p>
            <a:pPr marL="719138" lvl="1" indent="-719138" algn="just">
              <a:lnSpc>
                <a:spcPct val="107000"/>
              </a:lnSpc>
              <a:spcAft>
                <a:spcPts val="500"/>
              </a:spcAft>
              <a:buFont typeface="Wingdings" panose="05000000000000000000" pitchFamily="2" charset="2"/>
              <a:buChar char="v"/>
            </a:pPr>
            <a:r>
              <a:rPr lang="en-US" sz="2800" dirty="0">
                <a:effectLst/>
                <a:latin typeface="Calibri" panose="020F0502020204030204" pitchFamily="34" charset="0"/>
                <a:ea typeface="Times New Roman" panose="02020603050405020304" pitchFamily="18" charset="0"/>
                <a:cs typeface="Calibri" panose="020F0502020204030204" pitchFamily="34" charset="0"/>
              </a:rPr>
              <a:t>What should be the reaction of a religious leader when facing a situation where aid is not given regardless of the recipients' creed?</a:t>
            </a:r>
            <a:endParaRPr lang="en-GB" sz="2800" dirty="0">
              <a:effectLst/>
              <a:latin typeface="Calibri" panose="020F0502020204030204" pitchFamily="34" charset="0"/>
              <a:ea typeface="Times New Roman" panose="02020603050405020304" pitchFamily="18" charset="0"/>
              <a:cs typeface="Calibri" panose="020F0502020204030204" pitchFamily="34" charset="0"/>
            </a:endParaRPr>
          </a:p>
          <a:p>
            <a:pPr marL="719138" lvl="1" indent="-719138" algn="just">
              <a:lnSpc>
                <a:spcPct val="107000"/>
              </a:lnSpc>
              <a:spcAft>
                <a:spcPts val="500"/>
              </a:spcAft>
              <a:buFont typeface="Wingdings" panose="05000000000000000000" pitchFamily="2" charset="2"/>
              <a:buChar char="v"/>
            </a:pPr>
            <a:r>
              <a:rPr lang="en-US" sz="2800" dirty="0">
                <a:effectLst/>
                <a:latin typeface="Calibri" panose="020F0502020204030204" pitchFamily="34" charset="0"/>
                <a:ea typeface="Times New Roman" panose="02020603050405020304" pitchFamily="18" charset="0"/>
                <a:cs typeface="Calibri" panose="020F0502020204030204" pitchFamily="34" charset="0"/>
              </a:rPr>
              <a:t>Should faith-based humanitarian aid be inclusive, or should charity remain within its own faith boundaries?</a:t>
            </a:r>
            <a:endParaRPr lang="en-GB" sz="2800" dirty="0">
              <a:effectLst/>
              <a:latin typeface="Calibri" panose="020F0502020204030204" pitchFamily="34" charset="0"/>
              <a:ea typeface="Times New Roman" panose="02020603050405020304" pitchFamily="18" charset="0"/>
              <a:cs typeface="Calibri" panose="020F0502020204030204" pitchFamily="34" charset="0"/>
            </a:endParaRPr>
          </a:p>
          <a:p>
            <a:pPr marL="719138" lvl="1" indent="-719138" algn="just">
              <a:lnSpc>
                <a:spcPct val="107000"/>
              </a:lnSpc>
              <a:spcAft>
                <a:spcPts val="500"/>
              </a:spcAft>
              <a:buFont typeface="Wingdings" panose="05000000000000000000" pitchFamily="2" charset="2"/>
              <a:buChar char="v"/>
            </a:pPr>
            <a:r>
              <a:rPr lang="en-US" sz="2800" dirty="0">
                <a:effectLst/>
                <a:latin typeface="Calibri" panose="020F0502020204030204" pitchFamily="34" charset="0"/>
                <a:ea typeface="Times New Roman" panose="02020603050405020304" pitchFamily="18" charset="0"/>
                <a:cs typeface="Calibri" panose="020F0502020204030204" pitchFamily="34" charset="0"/>
              </a:rPr>
              <a:t>What are the pitfalls and positive aspects of being a faith or belief-based humanitarian organization? How can these pitfalls be overcome? </a:t>
            </a:r>
            <a:endParaRPr lang="en-GB" sz="28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gn="l">
              <a:buNone/>
            </a:pPr>
            <a:endParaRPr lang="en-GB" sz="3200" b="0" i="0" dirty="0">
              <a:solidFill>
                <a:srgbClr val="54595F"/>
              </a:solidFill>
              <a:effectLst/>
              <a:cs typeface="Calibri" panose="020F0502020204030204"/>
            </a:endParaRPr>
          </a:p>
          <a:p>
            <a:pPr>
              <a:buFont typeface="Arial" panose="020B0604020202020204" pitchFamily="34" charset="0"/>
              <a:buChar char="•"/>
            </a:pPr>
            <a:endParaRPr lang="en-GB" sz="3200" dirty="0">
              <a:solidFill>
                <a:srgbClr val="54595F"/>
              </a:solidFill>
              <a:cs typeface="Calibri" panose="020F0502020204030204"/>
            </a:endParaRPr>
          </a:p>
          <a:p>
            <a:br>
              <a:rPr lang="en-GB" sz="2800" dirty="0"/>
            </a:br>
            <a:endParaRPr lang="en-US" sz="3200" dirty="0"/>
          </a:p>
          <a:p>
            <a:pPr marL="0" indent="0">
              <a:buNone/>
            </a:pPr>
            <a:br>
              <a:rPr lang="en-US" dirty="0"/>
            </a:br>
            <a:endParaRPr lang="en-US" dirty="0"/>
          </a:p>
        </p:txBody>
      </p:sp>
    </p:spTree>
    <p:extLst>
      <p:ext uri="{BB962C8B-B14F-4D97-AF65-F5344CB8AC3E}">
        <p14:creationId xmlns:p14="http://schemas.microsoft.com/office/powerpoint/2010/main" val="2980078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A38E-419B-B054-C5F0-9077FCFBEE03}"/>
              </a:ext>
            </a:extLst>
          </p:cNvPr>
          <p:cNvSpPr>
            <a:spLocks noGrp="1"/>
          </p:cNvSpPr>
          <p:nvPr>
            <p:ph type="title" idx="4294967295"/>
          </p:nvPr>
        </p:nvSpPr>
        <p:spPr>
          <a:xfrm>
            <a:off x="5546196" y="0"/>
            <a:ext cx="5235025" cy="1666875"/>
          </a:xfrm>
        </p:spPr>
        <p:txBody>
          <a:bodyPr anchor="ctr">
            <a:normAutofit/>
          </a:bodyPr>
          <a:lstStyle/>
          <a:p>
            <a:r>
              <a:rPr lang="en-GB" sz="4000" b="1" dirty="0">
                <a:solidFill>
                  <a:srgbClr val="0070C0"/>
                </a:solidFill>
                <a:cs typeface="Calibri Light"/>
              </a:rPr>
              <a:t>Peer-to-Peer Exercise:</a:t>
            </a:r>
            <a:br>
              <a:rPr lang="en-GB" sz="3700" dirty="0">
                <a:cs typeface="Calibri Light"/>
              </a:rPr>
            </a:br>
            <a:r>
              <a:rPr lang="en-GB" sz="2800" dirty="0">
                <a:cs typeface="Calibri Light"/>
              </a:rPr>
              <a:t>ADDING FAITH QUOTES</a:t>
            </a:r>
          </a:p>
        </p:txBody>
      </p:sp>
      <p:sp>
        <p:nvSpPr>
          <p:cNvPr id="18" name="Content Placeholder 17">
            <a:extLst>
              <a:ext uri="{FF2B5EF4-FFF2-40B4-BE49-F238E27FC236}">
                <a16:creationId xmlns:a16="http://schemas.microsoft.com/office/drawing/2014/main" id="{C6680A42-C48E-9322-1E17-D987EE8D2667}"/>
              </a:ext>
            </a:extLst>
          </p:cNvPr>
          <p:cNvSpPr>
            <a:spLocks noGrp="1"/>
          </p:cNvSpPr>
          <p:nvPr>
            <p:ph idx="4294967295"/>
          </p:nvPr>
        </p:nvSpPr>
        <p:spPr>
          <a:xfrm>
            <a:off x="5546195" y="1456267"/>
            <a:ext cx="6273271" cy="2999001"/>
          </a:xfrm>
        </p:spPr>
        <p:txBody>
          <a:bodyPr vert="horz" lIns="0" tIns="45720" rIns="0" bIns="45720" rtlCol="0" anchor="t">
            <a:normAutofit/>
          </a:bodyPr>
          <a:lstStyle/>
          <a:p>
            <a:pPr>
              <a:lnSpc>
                <a:spcPct val="130000"/>
              </a:lnSpc>
              <a:spcBef>
                <a:spcPts val="500"/>
              </a:spcBef>
              <a:spcAft>
                <a:spcPts val="500"/>
              </a:spcAft>
            </a:pPr>
            <a:r>
              <a:rPr lang="en-GB" sz="3200" i="1" dirty="0"/>
              <a:t>“</a:t>
            </a:r>
            <a:r>
              <a:rPr lang="en-US" sz="3200" i="1" dirty="0"/>
              <a:t>Through selfless service, eternal peace is obtained.” </a:t>
            </a:r>
          </a:p>
          <a:p>
            <a:pPr algn="r">
              <a:lnSpc>
                <a:spcPct val="130000"/>
              </a:lnSpc>
              <a:spcBef>
                <a:spcPts val="500"/>
              </a:spcBef>
              <a:spcAft>
                <a:spcPts val="500"/>
              </a:spcAft>
            </a:pPr>
            <a:r>
              <a:rPr lang="en-US" sz="3200" dirty="0"/>
              <a:t>(Guru Granth Sahib 125)</a:t>
            </a:r>
          </a:p>
          <a:p>
            <a:pPr>
              <a:lnSpc>
                <a:spcPct val="130000"/>
              </a:lnSpc>
              <a:spcBef>
                <a:spcPts val="500"/>
              </a:spcBef>
              <a:spcAft>
                <a:spcPts val="500"/>
              </a:spcAft>
            </a:pPr>
            <a:endParaRPr lang="en-US" sz="3200" dirty="0"/>
          </a:p>
        </p:txBody>
      </p:sp>
      <p:pic>
        <p:nvPicPr>
          <p:cNvPr id="3074" name="Picture 2">
            <a:extLst>
              <a:ext uri="{FF2B5EF4-FFF2-40B4-BE49-F238E27FC236}">
                <a16:creationId xmlns:a16="http://schemas.microsoft.com/office/drawing/2014/main" id="{BFA3C69E-0701-EC40-B947-AB6FE8D1DB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0292"/>
            <a:ext cx="5235025" cy="381096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DA9F039-8CF5-E8AE-083D-FC69783EC8ED}"/>
              </a:ext>
            </a:extLst>
          </p:cNvPr>
          <p:cNvSpPr txBox="1"/>
          <p:nvPr/>
        </p:nvSpPr>
        <p:spPr>
          <a:xfrm>
            <a:off x="856034" y="4590532"/>
            <a:ext cx="10525327" cy="1321003"/>
          </a:xfrm>
          <a:prstGeom prst="rect">
            <a:avLst/>
          </a:prstGeom>
          <a:noFill/>
        </p:spPr>
        <p:txBody>
          <a:bodyPr wrap="square">
            <a:spAutoFit/>
          </a:bodyPr>
          <a:lstStyle/>
          <a:p>
            <a:pPr marL="91440" marR="0" lvl="0" indent="-91440" algn="ctr" defTabSz="914400" rtl="0" eaLnBrk="1" fontAlgn="auto" latinLnBrk="0" hangingPunct="1">
              <a:lnSpc>
                <a:spcPct val="130000"/>
              </a:lnSpc>
              <a:spcBef>
                <a:spcPts val="500"/>
              </a:spcBef>
              <a:spcAft>
                <a:spcPts val="500"/>
              </a:spcAft>
              <a:buClr>
                <a:srgbClr val="1CADE4"/>
              </a:buClr>
              <a:buSzPct val="100000"/>
              <a:buFont typeface="Calibri" panose="020F0502020204030204" pitchFamily="34" charset="0"/>
              <a:buChar char=" "/>
              <a:tabLst/>
              <a:defRPr/>
            </a:pPr>
            <a:r>
              <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Think of quotes from your own religion or belief systems that support this commitment. </a:t>
            </a:r>
          </a:p>
        </p:txBody>
      </p:sp>
    </p:spTree>
    <p:extLst>
      <p:ext uri="{BB962C8B-B14F-4D97-AF65-F5344CB8AC3E}">
        <p14:creationId xmlns:p14="http://schemas.microsoft.com/office/powerpoint/2010/main" val="2991372827"/>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FA524EA2284F6459234021D736866BB" ma:contentTypeVersion="14" ma:contentTypeDescription="Create a new document." ma:contentTypeScope="" ma:versionID="4e70e0b3e52a63b4b2c7c97325df5ac7">
  <xsd:schema xmlns:xsd="http://www.w3.org/2001/XMLSchema" xmlns:xs="http://www.w3.org/2001/XMLSchema" xmlns:p="http://schemas.microsoft.com/office/2006/metadata/properties" xmlns:ns2="79d7f8ca-f76d-437e-9427-00cd3bdb0a1d" xmlns:ns3="383b3da0-f719-4995-b069-99d905c2a5ef" xmlns:ns4="985ec44e-1bab-4c0b-9df0-6ba128686fc9" targetNamespace="http://schemas.microsoft.com/office/2006/metadata/properties" ma:root="true" ma:fieldsID="e2ad17c0e1f028e64d5a0aa8c71add0b" ns2:_="" ns3:_="" ns4:_="">
    <xsd:import namespace="79d7f8ca-f76d-437e-9427-00cd3bdb0a1d"/>
    <xsd:import namespace="383b3da0-f719-4995-b069-99d905c2a5ef"/>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d7f8ca-f76d-437e-9427-00cd3bdb0a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b3da0-f719-4995-b069-99d905c2a5e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e2f4f2-1d6a-4e99-a8a2-5c85e1a8b3e3}" ma:internalName="TaxCatchAll" ma:showField="CatchAllData" ma:web="383b3da0-f719-4995-b069-99d905c2a5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9d7f8ca-f76d-437e-9427-00cd3bdb0a1d">
      <Terms xmlns="http://schemas.microsoft.com/office/infopath/2007/PartnerControls"/>
    </lcf76f155ced4ddcb4097134ff3c332f>
    <TaxCatchAll xmlns="985ec44e-1bab-4c0b-9df0-6ba128686fc9" xsi:nil="true"/>
  </documentManagement>
</p:properties>
</file>

<file path=customXml/itemProps1.xml><?xml version="1.0" encoding="utf-8"?>
<ds:datastoreItem xmlns:ds="http://schemas.openxmlformats.org/officeDocument/2006/customXml" ds:itemID="{285A844A-59C0-44C0-935F-9DCF226F2433}">
  <ds:schemaRefs>
    <ds:schemaRef ds:uri="http://schemas.microsoft.com/sharepoint/v3/contenttype/forms"/>
  </ds:schemaRefs>
</ds:datastoreItem>
</file>

<file path=customXml/itemProps2.xml><?xml version="1.0" encoding="utf-8"?>
<ds:datastoreItem xmlns:ds="http://schemas.openxmlformats.org/officeDocument/2006/customXml" ds:itemID="{08F1CB52-A58A-4A91-80A5-DF618FA44A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d7f8ca-f76d-437e-9427-00cd3bdb0a1d"/>
    <ds:schemaRef ds:uri="383b3da0-f719-4995-b069-99d905c2a5ef"/>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71AFED-DE82-49C5-BEFA-F4CAE127D4D9}">
  <ds:schemaRefs>
    <ds:schemaRef ds:uri="http://schemas.microsoft.com/office/2006/documentManagement/types"/>
    <ds:schemaRef ds:uri="http://purl.org/dc/terms/"/>
    <ds:schemaRef ds:uri="383b3da0-f719-4995-b069-99d905c2a5ef"/>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985ec44e-1bab-4c0b-9df0-6ba128686fc9"/>
    <ds:schemaRef ds:uri="79d7f8ca-f76d-437e-9427-00cd3bdb0a1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Retrospect</Template>
  <TotalTime>7115</TotalTime>
  <Words>1612</Words>
  <Application>Microsoft Office PowerPoint</Application>
  <PresentationFormat>Widescreen</PresentationFormat>
  <Paragraphs>93</Paragraphs>
  <Slides>9</Slides>
  <Notes>9</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Courier New</vt:lpstr>
      <vt:lpstr>Symbol</vt:lpstr>
      <vt:lpstr>Wingdings</vt:lpstr>
      <vt:lpstr>Retrospect</vt:lpstr>
      <vt:lpstr>Module 14 of the #Faith4Rights toolkit </vt:lpstr>
      <vt:lpstr>Commitment XIV</vt:lpstr>
      <vt:lpstr>Peer-to-Peer Exercise: TWEETING COMMITMENT XIV</vt:lpstr>
      <vt:lpstr>Code of Conduct for the International Red Cross</vt:lpstr>
      <vt:lpstr>Asma Jahangir  Former Special Rapporteur on freedom of religion or belief  </vt:lpstr>
      <vt:lpstr>Peer-to-Peer Exercise: UNPACKING</vt:lpstr>
      <vt:lpstr>Peer-to-Peer Exercise: EXPLORING</vt:lpstr>
      <vt:lpstr>Peer-to-Peer Exercise: EXPLORING</vt:lpstr>
      <vt:lpstr>Peer-to-Peer Exercise: ADDING FAITH QUOTES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Administrator</dc:creator>
  <cp:lastModifiedBy>Rosa SANZ DELGADO DE MOLINA</cp:lastModifiedBy>
  <cp:revision>283</cp:revision>
  <dcterms:created xsi:type="dcterms:W3CDTF">2023-04-14T00:15:57Z</dcterms:created>
  <dcterms:modified xsi:type="dcterms:W3CDTF">2023-11-27T11:06:41Z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0x0101000FA524EA2284F6459234021D736866BB</vt:lpwstr>
  </property>
  <property fmtid="{D5CDD505-2E9C-101B-9397-08002B2CF9AE}" pid="3" name="MediaServiceImageTags">
    <vt:lpwstr/>
  </property>
</Properties>
</file>