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3"/>
  </p:notesMasterIdLst>
  <p:sldIdLst>
    <p:sldId id="256" r:id="rId5"/>
    <p:sldId id="275" r:id="rId6"/>
    <p:sldId id="279" r:id="rId7"/>
    <p:sldId id="283" r:id="rId8"/>
    <p:sldId id="280" r:id="rId9"/>
    <p:sldId id="276" r:id="rId10"/>
    <p:sldId id="281" r:id="rId11"/>
    <p:sldId id="277"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802E22-1153-F0F1-0D96-B85E976021D9}" name="Mizan Rahman" initials="MR" userId="a7a42c0342e5dae3" providerId="Windows Live"/>
  <p188:author id="{36706451-D1E2-49A0-2434-B71C9C10CF19}" name="Hillari" initials="Hi" userId="1c299ad4280206c6" providerId="Windows Live"/>
  <p188:author id="{13F3A873-5E73-AF47-5168-60E826C34ABE}" name="Administrator" initials="A" userId="Administrator" providerId="None"/>
  <p188:author id="{B7E906E9-E4F7-57C4-66F3-1DC311B9AFE7}" name="Thiago Alves Pinto" initials="TAP" userId="1f6c5c3760ff4ff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453" autoAdjust="0"/>
    <p:restoredTop sz="91280" autoAdjust="0"/>
  </p:normalViewPr>
  <p:slideViewPr>
    <p:cSldViewPr snapToGrid="0">
      <p:cViewPr varScale="1">
        <p:scale>
          <a:sx n="66" d="100"/>
          <a:sy n="66" d="100"/>
        </p:scale>
        <p:origin x="27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79D7EFFB-EB11-42DC-BC69-440AC3D48256}"/>
    <pc:docChg chg="delSld modSld">
      <pc:chgData name="Rosa Maria Sanz Delgado De Molina" userId="7574b3c8-f6dd-4c2b-897b-6e4c417c21de" providerId="ADAL" clId="{79D7EFFB-EB11-42DC-BC69-440AC3D48256}" dt="2023-11-24T10:15:05.388" v="4" actId="47"/>
      <pc:docMkLst>
        <pc:docMk/>
      </pc:docMkLst>
      <pc:sldChg chg="delCm modNotesTx">
        <pc:chgData name="Rosa Maria Sanz Delgado De Molina" userId="7574b3c8-f6dd-4c2b-897b-6e4c417c21de" providerId="ADAL" clId="{79D7EFFB-EB11-42DC-BC69-440AC3D48256}" dt="2023-11-24T10:14:43.762" v="3"/>
        <pc:sldMkLst>
          <pc:docMk/>
          <pc:sldMk cId="4189104280" sldId="280"/>
        </pc:sldMkLst>
      </pc:sldChg>
      <pc:sldChg chg="del">
        <pc:chgData name="Rosa Maria Sanz Delgado De Molina" userId="7574b3c8-f6dd-4c2b-897b-6e4c417c21de" providerId="ADAL" clId="{79D7EFFB-EB11-42DC-BC69-440AC3D48256}" dt="2023-11-24T10:15:05.388" v="4" actId="47"/>
        <pc:sldMkLst>
          <pc:docMk/>
          <pc:sldMk cId="2127934349" sldId="284"/>
        </pc:sldMkLst>
      </pc:sldChg>
    </pc:docChg>
  </pc:docChgLst>
  <pc:docChgLst>
    <pc:chgData name="Rosa Maria Sanz Delgado De Molina" userId="7574b3c8-f6dd-4c2b-897b-6e4c417c21de" providerId="ADAL" clId="{65D2D536-A2E2-4D8D-8EAB-2C919614F337}"/>
    <pc:docChg chg="undo custSel modSld">
      <pc:chgData name="Rosa Maria Sanz Delgado De Molina" userId="7574b3c8-f6dd-4c2b-897b-6e4c417c21de" providerId="ADAL" clId="{65D2D536-A2E2-4D8D-8EAB-2C919614F337}" dt="2023-11-24T11:26:28.184" v="24" actId="1076"/>
      <pc:docMkLst>
        <pc:docMk/>
      </pc:docMkLst>
      <pc:sldChg chg="modSp mod">
        <pc:chgData name="Rosa Maria Sanz Delgado De Molina" userId="7574b3c8-f6dd-4c2b-897b-6e4c417c21de" providerId="ADAL" clId="{65D2D536-A2E2-4D8D-8EAB-2C919614F337}" dt="2023-11-24T11:25:00.642" v="1"/>
        <pc:sldMkLst>
          <pc:docMk/>
          <pc:sldMk cId="814526635" sldId="256"/>
        </pc:sldMkLst>
        <pc:spChg chg="mod">
          <ac:chgData name="Rosa Maria Sanz Delgado De Molina" userId="7574b3c8-f6dd-4c2b-897b-6e4c417c21de" providerId="ADAL" clId="{65D2D536-A2E2-4D8D-8EAB-2C919614F337}" dt="2023-11-24T11:25:00.642" v="1"/>
          <ac:spMkLst>
            <pc:docMk/>
            <pc:sldMk cId="814526635" sldId="256"/>
            <ac:spMk id="2" creationId="{00000000-0000-0000-0000-000000000000}"/>
          </ac:spMkLst>
        </pc:spChg>
      </pc:sldChg>
      <pc:sldChg chg="addSp modSp mod">
        <pc:chgData name="Rosa Maria Sanz Delgado De Molina" userId="7574b3c8-f6dd-4c2b-897b-6e4c417c21de" providerId="ADAL" clId="{65D2D536-A2E2-4D8D-8EAB-2C919614F337}" dt="2023-11-24T11:26:28.184" v="24" actId="1076"/>
        <pc:sldMkLst>
          <pc:docMk/>
          <pc:sldMk cId="2285672188" sldId="281"/>
        </pc:sldMkLst>
        <pc:spChg chg="mod">
          <ac:chgData name="Rosa Maria Sanz Delgado De Molina" userId="7574b3c8-f6dd-4c2b-897b-6e4c417c21de" providerId="ADAL" clId="{65D2D536-A2E2-4D8D-8EAB-2C919614F337}" dt="2023-11-24T11:25:39.795" v="8" actId="1076"/>
          <ac:spMkLst>
            <pc:docMk/>
            <pc:sldMk cId="2285672188" sldId="281"/>
            <ac:spMk id="2" creationId="{287EA38E-419B-B054-C5F0-9077FCFBEE03}"/>
          </ac:spMkLst>
        </pc:spChg>
        <pc:spChg chg="add mod">
          <ac:chgData name="Rosa Maria Sanz Delgado De Molina" userId="7574b3c8-f6dd-4c2b-897b-6e4c417c21de" providerId="ADAL" clId="{65D2D536-A2E2-4D8D-8EAB-2C919614F337}" dt="2023-11-24T11:26:28.184" v="24" actId="1076"/>
          <ac:spMkLst>
            <pc:docMk/>
            <pc:sldMk cId="2285672188" sldId="281"/>
            <ac:spMk id="5" creationId="{BB08F81C-A88A-6CDC-4611-5F73853B0A8F}"/>
          </ac:spMkLst>
        </pc:spChg>
        <pc:spChg chg="mod">
          <ac:chgData name="Rosa Maria Sanz Delgado De Molina" userId="7574b3c8-f6dd-4c2b-897b-6e4c417c21de" providerId="ADAL" clId="{65D2D536-A2E2-4D8D-8EAB-2C919614F337}" dt="2023-11-24T11:26:03.274" v="16" actId="14100"/>
          <ac:spMkLst>
            <pc:docMk/>
            <pc:sldMk cId="2285672188" sldId="281"/>
            <ac:spMk id="18" creationId="{C6680A42-C48E-9322-1E17-D987EE8D2667}"/>
          </ac:spMkLst>
        </pc:spChg>
        <pc:picChg chg="mod">
          <ac:chgData name="Rosa Maria Sanz Delgado De Molina" userId="7574b3c8-f6dd-4c2b-897b-6e4c417c21de" providerId="ADAL" clId="{65D2D536-A2E2-4D8D-8EAB-2C919614F337}" dt="2023-11-24T11:25:48.523" v="10" actId="14100"/>
          <ac:picMkLst>
            <pc:docMk/>
            <pc:sldMk cId="2285672188" sldId="281"/>
            <ac:picMk id="4" creationId="{79E57BBA-5B3B-F4C1-5313-77072673DD4F}"/>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215DB-85DE-45B6-B4FD-37A128864694}" type="datetimeFigureOut">
              <a:rPr lang="en-US" smtClean="0"/>
              <a:t>11/27/2023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B306E-FB07-4F21-94D5-AFAB49FF25F4}" type="slidenum">
              <a:rPr lang="en-US" smtClean="0"/>
              <a:t>‹#›</a:t>
            </a:fld>
            <a:endParaRPr lang="en-US" dirty="0"/>
          </a:p>
        </p:txBody>
      </p:sp>
    </p:spTree>
    <p:extLst>
      <p:ext uri="{BB962C8B-B14F-4D97-AF65-F5344CB8AC3E}">
        <p14:creationId xmlns:p14="http://schemas.microsoft.com/office/powerpoint/2010/main" val="309324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endParaRPr lang="en-US" dirty="0"/>
          </a:p>
          <a:p>
            <a:pPr marL="0" lvl="0" indent="0" algn="just">
              <a:spcAft>
                <a:spcPts val="500"/>
              </a:spcAft>
              <a:buFont typeface="Symbol" panose="05050102010706020507" pitchFamily="18" charset="2"/>
              <a:buNone/>
            </a:pPr>
            <a:r>
              <a:rPr lang="en-US" sz="1800" dirty="0">
                <a:effectLst/>
                <a:latin typeface="Calibri" panose="020F0502020204030204" pitchFamily="34" charset="0"/>
                <a:ea typeface="Times New Roman" panose="02020603050405020304" pitchFamily="18" charset="0"/>
              </a:rPr>
              <a:t>Welcome the participants to the session and explain that it will focus on Module 1 of the Faith for Rights Toolkit, looking at freedom of conscience</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a:t>
            </a:fld>
            <a:endParaRPr lang="en-US" dirty="0"/>
          </a:p>
        </p:txBody>
      </p:sp>
    </p:spTree>
    <p:extLst>
      <p:ext uri="{BB962C8B-B14F-4D97-AF65-F5344CB8AC3E}">
        <p14:creationId xmlns:p14="http://schemas.microsoft.com/office/powerpoint/2010/main" val="3791708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Read out the commitment and establish the focus on the right to choose freely between religions and beliefs. This action aims to provide background to the participants and anchor the discussion on Commitment 1. This also ensures that all participants focus their minds on it.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Pose these questions to participants, contributing to the discussion with further inputs:</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How do you define conscience? What's important about it?</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Conscience is one of the key things that makes us human; the ability to make choices based on one's own sense of right and wrong is a fundamental virtue, and the freedom of conscience is wider than the freedom of religion or belief. The freedom of conscience covers ethics and values that someone values, whether or not this is a recognized religious attitude.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This freedom cannot be limited, and everyone has this right. This means that one's personal convictions cannot be imposed with coercion on others.</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does freedom of conscience mean to you?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are some of the difficulties with protecting this freedom?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There are obvious difficulties with this freedom; the freedom to value things by your own views means that you are open to the judgment and criticism of others.</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However, what is needed the most in this area is that we all stand up to defend everyone's right to their own convictions.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2</a:t>
            </a:fld>
            <a:endParaRPr lang="en-US" dirty="0"/>
          </a:p>
        </p:txBody>
      </p:sp>
    </p:spTree>
    <p:extLst>
      <p:ext uri="{BB962C8B-B14F-4D97-AF65-F5344CB8AC3E}">
        <p14:creationId xmlns:p14="http://schemas.microsoft.com/office/powerpoint/2010/main" val="3188696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Read out the commitment and establish the focus on the right to choose freely between religions and beliefs. This action aims to provide background to the participants and anchor the discussion on Commitment 1. This also ensures that all participants focus their minds on it.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Pose these questions to participants, contributing to the discussion with further inputs:</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How do you define conscience? What's important about it?</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Conscience is one of the key things that makes us human; the ability to make choices based on one's own sense of right and wrong is a fundamental virtue, and the freedom of conscience is wider than the freedom of religion or belief. The freedom of conscience covers ethics and values that someone values, whether or not this is a recognized religious attitude.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This freedom cannot be limited, and everyone has this right. This means that one's personal convictions cannot be imposed with coercion on others.</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does freedom of conscience mean to you?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are some of the difficulties with protecting this freedom?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There are obvious difficulties with this freedom; the freedom to value things by your own views means that you are open to the judgment and criticism of others.</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However, what is needed the most in this area is that we all stand up to defend everyone's right to their own convictions.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3</a:t>
            </a:fld>
            <a:endParaRPr lang="en-US" dirty="0"/>
          </a:p>
        </p:txBody>
      </p:sp>
    </p:spTree>
    <p:extLst>
      <p:ext uri="{BB962C8B-B14F-4D97-AF65-F5344CB8AC3E}">
        <p14:creationId xmlns:p14="http://schemas.microsoft.com/office/powerpoint/2010/main" val="2913190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Read out the commitment and establish the focus on the right to choose freely between religions and beliefs. This action aims to provide background to the participants and anchor the discussion on Commitment 1. This also ensures that all participants focus their minds on it.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Pose these questions to participants, contributing to the discussion with further inputs:</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How do you define conscience? What's important about it?</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Conscience is one of the key things that makes us human; the ability to make choices based on one's own sense of right and wrong is a fundamental virtue, and the freedom of conscience is wider than the freedom of religion or belief. The freedom of conscience covers ethics and values that someone values, whether or not this is a recognized religious attitude.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This freedom cannot be limited, and everyone has this right. This means that one's personal convictions cannot be imposed with coercion on others.</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does freedom of conscience mean to you?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What are some of the difficulties with protecting this freedom?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There are obvious difficulties with this freedom; the freedom to value things by your own views means that you are open to the judgment and criticism of others.</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143000" lvl="2" indent="-228600" algn="just">
              <a:lnSpc>
                <a:spcPct val="107000"/>
              </a:lnSpc>
              <a:spcAft>
                <a:spcPts val="500"/>
              </a:spcAft>
              <a:buFont typeface="Wingdings" panose="05000000000000000000" pitchFamily="2" charset="2"/>
              <a:buChar char=""/>
            </a:pPr>
            <a:r>
              <a:rPr lang="en-US" sz="1100" dirty="0">
                <a:effectLst/>
                <a:latin typeface="Calibri" panose="020F0502020204030204" pitchFamily="34" charset="0"/>
                <a:ea typeface="Times New Roman" panose="02020603050405020304" pitchFamily="18" charset="0"/>
                <a:cs typeface="Calibri" panose="020F0502020204030204" pitchFamily="34" charset="0"/>
              </a:rPr>
              <a:t>However, what is needed the most in this area is that we all stand up to defend everyone's right to their own convictions.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4</a:t>
            </a:fld>
            <a:endParaRPr lang="en-US" dirty="0"/>
          </a:p>
        </p:txBody>
      </p:sp>
    </p:spTree>
    <p:extLst>
      <p:ext uri="{BB962C8B-B14F-4D97-AF65-F5344CB8AC3E}">
        <p14:creationId xmlns:p14="http://schemas.microsoft.com/office/powerpoint/2010/main" val="23656454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Linking back to the second session, the facilitator should emphasize how these sessions touch on matters that all interlink. This module from the #F4R toolkit builds on the right in Article 18 of the International Covenant on Civil and Political Rights. It is also rooted in religious thought and belief, and it is useful to convey to the participants the dynamic nature of the interaction between faith and rights.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endParaRPr lang="en-US" baseline="0" dirty="0"/>
          </a:p>
          <a:p>
            <a:pPr marL="0" indent="0">
              <a:buFont typeface="Arial" panose="020B0604020202020204" pitchFamily="34" charset="0"/>
              <a:buNone/>
            </a:pPr>
            <a:endParaRPr lang="en-US" baseline="0" dirty="0"/>
          </a:p>
          <a:p>
            <a:pPr marL="171450" indent="-171450">
              <a:buFont typeface="Arial" panose="020B0604020202020204" pitchFamily="34" charset="0"/>
              <a:buChar char="•"/>
            </a:pPr>
            <a:endParaRPr lang="en-US" baseline="0" dirty="0"/>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5</a:t>
            </a:fld>
            <a:endParaRPr lang="en-US" dirty="0"/>
          </a:p>
        </p:txBody>
      </p:sp>
    </p:spTree>
    <p:extLst>
      <p:ext uri="{BB962C8B-B14F-4D97-AF65-F5344CB8AC3E}">
        <p14:creationId xmlns:p14="http://schemas.microsoft.com/office/powerpoint/2010/main" val="4176179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Linking back to the second session, the Facilitator should emphasize how these sessions touch on matters that all interlink. This module from the #F4R toolkit builds on the right in Article 18 of the International Covenant on Civil and Political Rights. It is also rooted in religious thought and belief, and it is useful to convey to the participants the dynamic nature of the interaction between faith and rights.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6</a:t>
            </a:fld>
            <a:endParaRPr lang="en-US" dirty="0"/>
          </a:p>
        </p:txBody>
      </p:sp>
    </p:spTree>
    <p:extLst>
      <p:ext uri="{BB962C8B-B14F-4D97-AF65-F5344CB8AC3E}">
        <p14:creationId xmlns:p14="http://schemas.microsoft.com/office/powerpoint/2010/main" val="1023749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SzPts val="1200"/>
              <a:buFont typeface="+mj-lt"/>
              <a:buAutoNum type="romanLcPeriod"/>
            </a:pPr>
            <a:r>
              <a:rPr lang="en-US" sz="1200" b="1" dirty="0">
                <a:effectLst/>
                <a:latin typeface="Calibri" panose="020F0502020204030204" pitchFamily="34" charset="0"/>
                <a:ea typeface="Times New Roman" panose="02020603050405020304" pitchFamily="18" charset="0"/>
                <a:cs typeface="Calibri" panose="020F0502020204030204" pitchFamily="34" charset="0"/>
              </a:rPr>
              <a:t>Adding faith quotes (PPT slide 7) (10 minutes)</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We recommend small groups (ca. 4-5 people) so everyone can feel safe contributing to the discussion</a:t>
            </a:r>
            <a:r>
              <a:rPr lang="en-US" sz="800" u="none" strike="noStrike" dirty="0">
                <a:effectLst/>
                <a:latin typeface="Calibri" panose="020F0502020204030204" pitchFamily="34" charset="0"/>
                <a:ea typeface="Times New Roman" panose="02020603050405020304" pitchFamily="18" charset="0"/>
                <a:cs typeface="Calibri" panose="020F0502020204030204" pitchFamily="34" charset="0"/>
              </a:rPr>
              <a:t> </a:t>
            </a: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to think about their own religious or non-religious traditions and whether they are aware of any quotes that they are aware of that could be used to defend freedom of conscience.</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Start by providing a quote yourself, such as "There shall be no compulsion in religion." (Qur'an 2:256).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Distribute the Module 1 - Freedom of Conscience - Handout Activity 1.</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to share their knowledge. Spend at least 5 minutes discussing these quotes and linking them to Article 18.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Other quotes that can be relied on are;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"The Truth is from your Lord; so let he or she who please believe and let he or she who please disbelieve" (Qur'an 18:29);</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"But if serving the Lord seems undesirable to you, then choose for yourselves this day whom you will serve..." (Joshua 24:15)</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No one shall coerce another; no one shall exploit another. Everyone, each individual, has the inalienable birthright to seek and pursue happiness and self-fulfilment. Love and persuasion is the only law of social coherence." (Guru Granth Sahib, p. 74)</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 "When freedom of conscience, liberty of thought and right of speech prevail—that is to say, when every man according to his own idealization may give expression to his beliefs—development and growth are inevitable." ('Abdu'l-Baha)</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en-US" sz="1100" dirty="0">
                <a:effectLst/>
                <a:latin typeface="Calibri" panose="020F0502020204030204" pitchFamily="34" charset="0"/>
                <a:ea typeface="Times New Roman" panose="02020603050405020304" pitchFamily="18" charset="0"/>
                <a:cs typeface="Calibri" panose="020F0502020204030204" pitchFamily="34" charset="0"/>
              </a:rPr>
              <a:t> "People should aim to treat each other as they would like to be treated themselves – with tolerance, consideration and compassion." (Golden Rule)</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80340" indent="-180340" algn="just">
              <a:lnSpc>
                <a:spcPct val="107000"/>
              </a:lnSpc>
              <a:spcAft>
                <a:spcPts val="500"/>
              </a:spcAft>
            </a:pPr>
            <a:r>
              <a:rPr lang="en-US" sz="11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SzPts val="1200"/>
              <a:buFont typeface="+mj-lt"/>
              <a:buAutoNum type="romanLcPeriod"/>
            </a:pPr>
            <a:r>
              <a:rPr lang="en-US" sz="1200" b="1" dirty="0">
                <a:effectLst/>
                <a:latin typeface="Calibri" panose="020F0502020204030204" pitchFamily="34" charset="0"/>
                <a:ea typeface="Times New Roman" panose="02020603050405020304" pitchFamily="18" charset="0"/>
                <a:cs typeface="Calibri" panose="020F0502020204030204" pitchFamily="34" charset="0"/>
              </a:rPr>
              <a:t>Sharing with the larger group (5 min)</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from each group to share their quotes and briefly explain why they chose them.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r>
              <a:rPr lang="en-US" sz="1100" dirty="0">
                <a:effectLst/>
                <a:latin typeface="Calibri" panose="020F0502020204030204" pitchFamily="34" charset="0"/>
                <a:ea typeface="Times New Roman" panose="02020603050405020304" pitchFamily="18" charset="0"/>
              </a:rPr>
              <a:t>Write down the quotes on a poster board or flip chart so everyone can see them</a:t>
            </a:r>
            <a:r>
              <a:rPr lang="en-GB" dirty="0">
                <a:effectLst/>
              </a:rPr>
              <a:t> </a:t>
            </a:r>
            <a:r>
              <a:rPr lang="en-US" sz="1000" dirty="0">
                <a:effectLst/>
                <a:latin typeface="Calibri" panose="020F0502020204030204" pitchFamily="34" charset="0"/>
                <a:ea typeface="Times New Roman" panose="02020603050405020304" pitchFamily="18" charset="0"/>
                <a:cs typeface="Calibri" panose="020F0502020204030204" pitchFamily="34" charset="0"/>
              </a:rPr>
              <a:t>I think we can avoid having participants feel reluctant to speak out if we ask them to do this activity in smaller groups. </a:t>
            </a:r>
            <a:r>
              <a:rPr lang="en-US" sz="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000" dirty="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cs typeface="Calibri"/>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7</a:t>
            </a:fld>
            <a:endParaRPr lang="en-US" dirty="0"/>
          </a:p>
        </p:txBody>
      </p:sp>
    </p:spTree>
    <p:extLst>
      <p:ext uri="{BB962C8B-B14F-4D97-AF65-F5344CB8AC3E}">
        <p14:creationId xmlns:p14="http://schemas.microsoft.com/office/powerpoint/2010/main" val="1682677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lnSpc>
                <a:spcPct val="107000"/>
              </a:lnSpc>
              <a:spcAft>
                <a:spcPts val="500"/>
              </a:spcAft>
            </a:pPr>
            <a:r>
              <a:rPr lang="en-US" sz="1800" b="1" kern="0" dirty="0">
                <a:effectLst/>
                <a:latin typeface="Calibri" panose="020F0502020204030204" pitchFamily="34" charset="0"/>
                <a:ea typeface="Times New Roman" panose="02020603050405020304" pitchFamily="18" charset="0"/>
                <a:cs typeface="Calibri" panose="020F0502020204030204" pitchFamily="34" charset="0"/>
              </a:rPr>
              <a:t>Activity 2 - Unpacking the Commitment (PPT slide 8) Duration: 25 minutes</a:t>
            </a:r>
            <a:endParaRPr lang="en-GB" sz="1800" b="1" kern="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activity consists of three parts, with the first being individual reflections for 5 minutes. The second is discussing those personal reflections as a group for 15 minutes. The third is sharing the findings with the larger group for 5 minutes. </a:t>
            </a:r>
            <a:endParaRPr lang="en-GB" sz="1800" u="none" strike="noStrike">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a:effectLst/>
                <a:latin typeface="Calibri" panose="020F0502020204030204" pitchFamily="34" charset="0"/>
                <a:ea typeface="Times New Roman" panose="02020603050405020304" pitchFamily="18" charset="0"/>
                <a:cs typeface="Calibri" panose="020F0502020204030204" pitchFamily="34" charset="0"/>
              </a:rPr>
              <a:t>The </a:t>
            </a:r>
            <a:r>
              <a:rPr lang="en-US" sz="1800" dirty="0">
                <a:effectLst/>
                <a:latin typeface="Calibri" panose="020F0502020204030204" pitchFamily="34" charset="0"/>
                <a:ea typeface="Times New Roman" panose="02020603050405020304" pitchFamily="18" charset="0"/>
                <a:cs typeface="Calibri" panose="020F0502020204030204" pitchFamily="34" charset="0"/>
              </a:rPr>
              <a:t>four questions focus on listing the elements, action points and stakeholders.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gn="just">
              <a:lnSpc>
                <a:spcPct val="107000"/>
              </a:lnSpc>
              <a:spcAft>
                <a:spcPts val="500"/>
              </a:spcAft>
              <a:buSzPts val="1200"/>
              <a:buFont typeface="+mj-lt"/>
              <a:buNone/>
            </a:pPr>
            <a:r>
              <a:rPr lang="en-US" sz="1800" b="1" dirty="0">
                <a:effectLst/>
                <a:latin typeface="Calibri" panose="020F0502020204030204" pitchFamily="34" charset="0"/>
                <a:ea typeface="Times New Roman" panose="02020603050405020304" pitchFamily="18" charset="0"/>
                <a:cs typeface="Calibri" panose="020F0502020204030204" pitchFamily="34" charset="0"/>
              </a:rPr>
              <a:t>Personal Reflection (PPT slide 7) (5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In the first 5 minutes, participants should reflect on the three questions independently. They may use the template table provided in "Module 1 - Freedom of Conscience - Handout Activity 2".</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gn="just">
              <a:lnSpc>
                <a:spcPct val="107000"/>
              </a:lnSpc>
              <a:spcAft>
                <a:spcPts val="500"/>
              </a:spcAft>
              <a:buSzPts val="1200"/>
              <a:buFont typeface="+mj-lt"/>
              <a:buNone/>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Small group discussion (PPT slide 7) (15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Arial" panose="020B0604020202020204" pitchFamily="34" charset="0"/>
              </a:rPr>
              <a:t>Participants </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should spend 15 minutes discussing their personal reflections on those questions. The purpose of this is to allow participants</a:t>
            </a:r>
            <a:r>
              <a:rPr lang="en-US" sz="1800" u="none" strike="noStrike" dirty="0">
                <a:effectLst/>
                <a:latin typeface="Calibri" panose="020F0502020204030204" pitchFamily="34" charset="0"/>
                <a:ea typeface="Times New Roman" panose="02020603050405020304" pitchFamily="18" charset="0"/>
                <a:cs typeface="Arial" panose="020B0604020202020204" pitchFamily="34" charset="0"/>
              </a:rPr>
              <a:t> </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to recognize that there are various readings of the same commitment. This diversity allows for different views on who holds what responsibilities, both at the state and non-state levels.</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180340" indent="-180340" algn="just">
              <a:lnSpc>
                <a:spcPct val="107000"/>
              </a:lnSpc>
              <a:spcAft>
                <a:spcPts val="5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a:p>
            <a:pPr marL="0" lvl="0" indent="0" algn="just">
              <a:lnSpc>
                <a:spcPct val="107000"/>
              </a:lnSpc>
              <a:spcAft>
                <a:spcPts val="500"/>
              </a:spcAft>
              <a:buSzPts val="1200"/>
              <a:buFont typeface="+mj-lt"/>
              <a:buNone/>
            </a:pPr>
            <a:r>
              <a:rPr lang="en-US" sz="1800" b="1" dirty="0">
                <a:effectLst/>
                <a:latin typeface="Calibri" panose="020F0502020204030204" pitchFamily="34" charset="0"/>
                <a:ea typeface="Times New Roman" panose="02020603050405020304" pitchFamily="18" charset="0"/>
                <a:cs typeface="Calibri" panose="020F0502020204030204" pitchFamily="34" charset="0"/>
              </a:rPr>
              <a:t>Sharing with the larger group  (5 minutes)</a:t>
            </a:r>
          </a:p>
          <a:p>
            <a:pPr marL="0" lvl="0" indent="0" algn="just">
              <a:lnSpc>
                <a:spcPct val="107000"/>
              </a:lnSpc>
              <a:spcAft>
                <a:spcPts val="500"/>
              </a:spcAft>
              <a:buSzPts val="1200"/>
              <a:buFont typeface="+mj-lt"/>
              <a:buNone/>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from each group to briefly share their thoughts.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Write down the ideas on a poster board or flip chart so everyone can see them.</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a:lnSpc>
                <a:spcPct val="107000"/>
              </a:lnSpc>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8</a:t>
            </a:fld>
            <a:endParaRPr lang="en-US" dirty="0"/>
          </a:p>
        </p:txBody>
      </p:sp>
    </p:spTree>
    <p:extLst>
      <p:ext uri="{BB962C8B-B14F-4D97-AF65-F5344CB8AC3E}">
        <p14:creationId xmlns:p14="http://schemas.microsoft.com/office/powerpoint/2010/main" val="2530521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32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8649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6901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97407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41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99871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3985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63698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3670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dirty="0"/>
          </a:p>
        </p:txBody>
      </p:sp>
    </p:spTree>
    <p:extLst>
      <p:ext uri="{BB962C8B-B14F-4D97-AF65-F5344CB8AC3E}">
        <p14:creationId xmlns:p14="http://schemas.microsoft.com/office/powerpoint/2010/main" val="24324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28822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11/27/2023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2294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Module 1 </a:t>
            </a:r>
            <a:r>
              <a:rPr kumimoji="0" lang="en-US" sz="8000" b="0" i="0" u="none" strike="noStrike" kern="1200" cap="none" spc="-50" normalizeH="0" baseline="0" noProof="0" dirty="0">
                <a:ln>
                  <a:noFill/>
                </a:ln>
                <a:solidFill>
                  <a:prstClr val="black">
                    <a:lumMod val="85000"/>
                    <a:lumOff val="15000"/>
                  </a:prstClr>
                </a:solidFill>
                <a:effectLst/>
                <a:uLnTx/>
                <a:uFillTx/>
                <a:latin typeface="Calibri Light" panose="020F0302020204030204"/>
                <a:ea typeface="+mj-ea"/>
                <a:cs typeface="+mj-cs"/>
              </a:rPr>
              <a:t>of the #Faith4Rights toolkit </a:t>
            </a:r>
            <a:endParaRPr lang="en-US" dirty="0"/>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Freedom of conscience</a:t>
            </a:r>
            <a:endParaRPr lang="en-US" sz="3600" dirty="0">
              <a:ea typeface="Calibri Light"/>
              <a:cs typeface="Calibri Light"/>
            </a:endParaRPr>
          </a:p>
        </p:txBody>
      </p:sp>
    </p:spTree>
    <p:extLst>
      <p:ext uri="{BB962C8B-B14F-4D97-AF65-F5344CB8AC3E}">
        <p14:creationId xmlns:p14="http://schemas.microsoft.com/office/powerpoint/2010/main" val="814526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7242" y="2194744"/>
            <a:ext cx="5256363" cy="4023360"/>
          </a:xfrm>
        </p:spPr>
        <p:txBody>
          <a:bodyPr vert="horz" lIns="0" tIns="45720" rIns="0" bIns="45720" rtlCol="0" anchor="t">
            <a:normAutofit/>
          </a:bodyPr>
          <a:lstStyle/>
          <a:p>
            <a:pPr marL="0" indent="0">
              <a:lnSpc>
                <a:spcPct val="100000"/>
              </a:lnSpc>
              <a:buNone/>
            </a:pPr>
            <a:r>
              <a:rPr lang="en-US" sz="3200" dirty="0"/>
              <a:t>“</a:t>
            </a:r>
            <a:r>
              <a:rPr lang="en-GB" sz="3200" dirty="0"/>
              <a:t>Our most fundamental responsibility is to </a:t>
            </a:r>
            <a:r>
              <a:rPr lang="en-GB" sz="3200" b="1" dirty="0"/>
              <a:t>stand up and act for everyone’s right to free choices </a:t>
            </a:r>
            <a:r>
              <a:rPr lang="en-GB" sz="3200" dirty="0"/>
              <a:t>and particularly for everyone’s freedom of thought, conscience, religion or belief.” </a:t>
            </a:r>
            <a:endParaRPr lang="en-US" sz="3200" dirty="0">
              <a:ea typeface="Calibri"/>
              <a:cs typeface="Calibri"/>
            </a:endParaRPr>
          </a:p>
        </p:txBody>
      </p:sp>
      <p:sp>
        <p:nvSpPr>
          <p:cNvPr id="2" name="Title 1"/>
          <p:cNvSpPr>
            <a:spLocks noGrp="1"/>
          </p:cNvSpPr>
          <p:nvPr>
            <p:ph type="title"/>
          </p:nvPr>
        </p:nvSpPr>
        <p:spPr/>
        <p:txBody>
          <a:bodyPr>
            <a:noAutofit/>
          </a:bodyPr>
          <a:lstStyle/>
          <a:p>
            <a:pPr>
              <a:lnSpc>
                <a:spcPct val="100000"/>
              </a:lnSpc>
            </a:pPr>
            <a:r>
              <a:rPr lang="en-US" dirty="0"/>
              <a:t>Commitment I </a:t>
            </a:r>
            <a:endParaRPr lang="en-US" dirty="0">
              <a:ea typeface="Calibri Light"/>
              <a:cs typeface="Calibri Light"/>
            </a:endParaRPr>
          </a:p>
        </p:txBody>
      </p:sp>
      <p:pic>
        <p:nvPicPr>
          <p:cNvPr id="4" name="Picture 4">
            <a:extLst>
              <a:ext uri="{FF2B5EF4-FFF2-40B4-BE49-F238E27FC236}">
                <a16:creationId xmlns:a16="http://schemas.microsoft.com/office/drawing/2014/main" id="{5073300B-C0E4-9BA5-FA36-545E891C7A7A}"/>
              </a:ext>
            </a:extLst>
          </p:cNvPr>
          <p:cNvPicPr>
            <a:picLocks noChangeAspect="1"/>
          </p:cNvPicPr>
          <p:nvPr/>
        </p:nvPicPr>
        <p:blipFill rotWithShape="1">
          <a:blip r:embed="rId3"/>
          <a:srcRect l="42093" r="232" b="-350"/>
          <a:stretch/>
        </p:blipFill>
        <p:spPr>
          <a:xfrm>
            <a:off x="6751608" y="377"/>
            <a:ext cx="5447365" cy="6354087"/>
          </a:xfrm>
          <a:prstGeom prst="rect">
            <a:avLst/>
          </a:prstGeom>
        </p:spPr>
      </p:pic>
    </p:spTree>
    <p:extLst>
      <p:ext uri="{BB962C8B-B14F-4D97-AF65-F5344CB8AC3E}">
        <p14:creationId xmlns:p14="http://schemas.microsoft.com/office/powerpoint/2010/main" val="4014395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892820"/>
            <a:ext cx="10058400" cy="4023360"/>
          </a:xfrm>
        </p:spPr>
        <p:txBody>
          <a:bodyPr vert="horz" lIns="0" tIns="45720" rIns="0" bIns="45720" rtlCol="0" anchor="t">
            <a:noAutofit/>
          </a:bodyPr>
          <a:lstStyle/>
          <a:p>
            <a:pPr marL="0" indent="0" algn="just">
              <a:lnSpc>
                <a:spcPct val="110000"/>
              </a:lnSpc>
              <a:buNone/>
            </a:pPr>
            <a:r>
              <a:rPr lang="en-GB" sz="3200" dirty="0"/>
              <a:t>“We affirm our commitment to the universal norms and standards, including Article 18 of the of the ICCPR which </a:t>
            </a:r>
            <a:r>
              <a:rPr lang="en-GB" sz="3200" b="1" dirty="0"/>
              <a:t>does not permit any limitations whatsoever on the freedom of thought and conscience or on the freedom to have or adopt a religion or belief of one’s choice</a:t>
            </a:r>
            <a:r>
              <a:rPr lang="en-GB" sz="3200" dirty="0"/>
              <a:t>. These freedoms, unconditionally protected by universal norms, are also sacred and inalienable entitlements according to religious teachings.” </a:t>
            </a:r>
            <a:endParaRPr lang="en-US" sz="3200" dirty="0"/>
          </a:p>
        </p:txBody>
      </p:sp>
      <p:sp>
        <p:nvSpPr>
          <p:cNvPr id="2" name="Title 1"/>
          <p:cNvSpPr>
            <a:spLocks noGrp="1"/>
          </p:cNvSpPr>
          <p:nvPr>
            <p:ph type="title"/>
          </p:nvPr>
        </p:nvSpPr>
        <p:spPr/>
        <p:txBody>
          <a:bodyPr/>
          <a:lstStyle/>
          <a:p>
            <a:r>
              <a:rPr lang="en-US" dirty="0"/>
              <a:t>Commitment I</a:t>
            </a:r>
          </a:p>
        </p:txBody>
      </p:sp>
    </p:spTree>
    <p:extLst>
      <p:ext uri="{BB962C8B-B14F-4D97-AF65-F5344CB8AC3E}">
        <p14:creationId xmlns:p14="http://schemas.microsoft.com/office/powerpoint/2010/main" val="1318530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27317" y="2568556"/>
            <a:ext cx="9943381" cy="4023360"/>
          </a:xfrm>
        </p:spPr>
        <p:txBody>
          <a:bodyPr vert="horz" lIns="0" tIns="45720" rIns="0" bIns="45720" rtlCol="0" anchor="t">
            <a:normAutofit/>
          </a:bodyPr>
          <a:lstStyle/>
          <a:p>
            <a:pPr marL="0" indent="0">
              <a:lnSpc>
                <a:spcPct val="110000"/>
              </a:lnSpc>
              <a:buNone/>
            </a:pPr>
            <a:r>
              <a:rPr lang="en-GB" sz="3200" dirty="0"/>
              <a:t>“These freedoms, </a:t>
            </a:r>
            <a:r>
              <a:rPr lang="en-GB" sz="3200" b="1" dirty="0"/>
              <a:t>unconditionally protected by universal norms</a:t>
            </a:r>
            <a:r>
              <a:rPr lang="en-GB" sz="3200" dirty="0"/>
              <a:t>, are also sacred and inalienable entitlements according to religious teachings.” </a:t>
            </a:r>
            <a:endParaRPr lang="en-US" sz="3400" dirty="0"/>
          </a:p>
        </p:txBody>
      </p:sp>
      <p:sp>
        <p:nvSpPr>
          <p:cNvPr id="2" name="Title 1"/>
          <p:cNvSpPr>
            <a:spLocks noGrp="1"/>
          </p:cNvSpPr>
          <p:nvPr>
            <p:ph type="title"/>
          </p:nvPr>
        </p:nvSpPr>
        <p:spPr/>
        <p:txBody>
          <a:bodyPr/>
          <a:lstStyle/>
          <a:p>
            <a:r>
              <a:rPr lang="en-US" dirty="0"/>
              <a:t>Commitment I</a:t>
            </a:r>
          </a:p>
        </p:txBody>
      </p:sp>
    </p:spTree>
    <p:extLst>
      <p:ext uri="{BB962C8B-B14F-4D97-AF65-F5344CB8AC3E}">
        <p14:creationId xmlns:p14="http://schemas.microsoft.com/office/powerpoint/2010/main" val="3571010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 and Article 18 of the ICCPR</a:t>
            </a:r>
          </a:p>
        </p:txBody>
      </p:sp>
      <p:sp>
        <p:nvSpPr>
          <p:cNvPr id="4" name="Content Placeholder 2"/>
          <p:cNvSpPr>
            <a:spLocks noGrp="1"/>
          </p:cNvSpPr>
          <p:nvPr>
            <p:ph idx="1"/>
          </p:nvPr>
        </p:nvSpPr>
        <p:spPr>
          <a:xfrm>
            <a:off x="1097280" y="1864359"/>
            <a:ext cx="10213450" cy="4707037"/>
          </a:xfrm>
        </p:spPr>
        <p:txBody>
          <a:bodyPr>
            <a:normAutofit fontScale="92500" lnSpcReduction="20000"/>
          </a:bodyPr>
          <a:lstStyle/>
          <a:p>
            <a:pPr marL="201168" lvl="1" indent="0" algn="just">
              <a:lnSpc>
                <a:spcPct val="120000"/>
              </a:lnSpc>
              <a:buNone/>
            </a:pPr>
            <a:r>
              <a:rPr lang="en-US" sz="3500" b="1" dirty="0"/>
              <a:t>Article 18, paragraph 1, of the International Covenant on Civil and Political Rights</a:t>
            </a:r>
          </a:p>
          <a:p>
            <a:pPr marL="201168" lvl="1" indent="0" algn="just">
              <a:lnSpc>
                <a:spcPct val="120000"/>
              </a:lnSpc>
              <a:buNone/>
            </a:pPr>
            <a:endParaRPr lang="en-US" sz="1700" b="1" dirty="0"/>
          </a:p>
          <a:p>
            <a:pPr marL="201168" lvl="1" indent="0" algn="just">
              <a:lnSpc>
                <a:spcPct val="120000"/>
              </a:lnSpc>
              <a:buNone/>
            </a:pPr>
            <a:r>
              <a:rPr lang="en-US" sz="3500" dirty="0"/>
              <a:t>“Everyone shall have the </a:t>
            </a:r>
            <a:r>
              <a:rPr lang="en-US" sz="3500" b="1" dirty="0"/>
              <a:t>right to freedom of thought, conscience and religion.</a:t>
            </a:r>
            <a:r>
              <a:rPr lang="en-US" sz="3500" dirty="0"/>
              <a:t> This right shall include freedom to have or to </a:t>
            </a:r>
            <a:r>
              <a:rPr lang="en-US" sz="3500" b="1" dirty="0"/>
              <a:t>adopt a religion or belief of his choice, </a:t>
            </a:r>
            <a:r>
              <a:rPr lang="en-US" sz="3500" dirty="0"/>
              <a:t>and freedom, either individually or in community with others and in public or private, to manifest his religion or belief in worship, observance, practice and teaching”</a:t>
            </a:r>
          </a:p>
          <a:p>
            <a:pPr marL="201168" lvl="1" indent="0">
              <a:buNone/>
            </a:pPr>
            <a:endParaRPr lang="en-US" sz="3400" dirty="0"/>
          </a:p>
        </p:txBody>
      </p:sp>
    </p:spTree>
    <p:extLst>
      <p:ext uri="{BB962C8B-B14F-4D97-AF65-F5344CB8AC3E}">
        <p14:creationId xmlns:p14="http://schemas.microsoft.com/office/powerpoint/2010/main" val="4189104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Module 1 and Article 18 of the ICCPR</a:t>
            </a:r>
          </a:p>
        </p:txBody>
      </p:sp>
      <p:sp>
        <p:nvSpPr>
          <p:cNvPr id="4" name="Content Placeholder 2"/>
          <p:cNvSpPr>
            <a:spLocks noGrp="1"/>
          </p:cNvSpPr>
          <p:nvPr>
            <p:ph idx="1"/>
          </p:nvPr>
        </p:nvSpPr>
        <p:spPr>
          <a:xfrm>
            <a:off x="1097280" y="1864360"/>
            <a:ext cx="10058400" cy="4023360"/>
          </a:xfrm>
        </p:spPr>
        <p:txBody>
          <a:bodyPr>
            <a:normAutofit lnSpcReduction="10000"/>
          </a:bodyPr>
          <a:lstStyle/>
          <a:p>
            <a:pPr marL="201168" lvl="1" indent="0" algn="just">
              <a:lnSpc>
                <a:spcPct val="150000"/>
              </a:lnSpc>
              <a:buNone/>
            </a:pPr>
            <a:r>
              <a:rPr lang="en-US" sz="3200" b="1" dirty="0"/>
              <a:t>Article 18, paragraph 2, of the International Covenant on Civil and Political Rights</a:t>
            </a:r>
          </a:p>
          <a:p>
            <a:pPr marL="201168" lvl="1" indent="0">
              <a:lnSpc>
                <a:spcPct val="100000"/>
              </a:lnSpc>
              <a:buNone/>
            </a:pPr>
            <a:endParaRPr lang="en-US" sz="1600" dirty="0"/>
          </a:p>
          <a:p>
            <a:pPr marL="201168" lvl="1" indent="0">
              <a:lnSpc>
                <a:spcPct val="150000"/>
              </a:lnSpc>
              <a:buNone/>
            </a:pPr>
            <a:r>
              <a:rPr lang="en-US" sz="3200" dirty="0"/>
              <a:t>“</a:t>
            </a:r>
            <a:r>
              <a:rPr lang="en-US" sz="3200" b="1" dirty="0"/>
              <a:t>No one shall be subject to coercion </a:t>
            </a:r>
            <a:r>
              <a:rPr lang="en-US" sz="3200" dirty="0"/>
              <a:t>which would impair his freedom to have or to adopt a religion or belief of his choice.”</a:t>
            </a:r>
          </a:p>
        </p:txBody>
      </p:sp>
    </p:spTree>
    <p:extLst>
      <p:ext uri="{BB962C8B-B14F-4D97-AF65-F5344CB8AC3E}">
        <p14:creationId xmlns:p14="http://schemas.microsoft.com/office/powerpoint/2010/main" val="3572800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7EA38E-419B-B054-C5F0-9077FCFBEE03}"/>
              </a:ext>
            </a:extLst>
          </p:cNvPr>
          <p:cNvSpPr>
            <a:spLocks noGrp="1"/>
          </p:cNvSpPr>
          <p:nvPr>
            <p:ph type="title"/>
          </p:nvPr>
        </p:nvSpPr>
        <p:spPr>
          <a:xfrm>
            <a:off x="7478022" y="261025"/>
            <a:ext cx="4064068" cy="1450757"/>
          </a:xfrm>
        </p:spPr>
        <p:txBody>
          <a:bodyPr>
            <a:normAutofit/>
          </a:bodyPr>
          <a:lstStyle/>
          <a:p>
            <a:r>
              <a:rPr lang="en-GB" sz="3700" b="1" dirty="0">
                <a:solidFill>
                  <a:srgbClr val="0070C0"/>
                </a:solidFill>
                <a:ea typeface="Calibri Light"/>
                <a:cs typeface="Calibri Light"/>
              </a:rPr>
              <a:t>Peer-to-Peer Exercise</a:t>
            </a:r>
            <a:br>
              <a:rPr lang="en-GB" sz="3700" b="1" dirty="0">
                <a:solidFill>
                  <a:srgbClr val="0070C0"/>
                </a:solidFill>
                <a:ea typeface="Calibri Light"/>
                <a:cs typeface="Calibri Light"/>
              </a:rPr>
            </a:br>
            <a:r>
              <a:rPr lang="en-GB" sz="2800" dirty="0">
                <a:solidFill>
                  <a:schemeClr val="tx1"/>
                </a:solidFill>
                <a:ea typeface="Calibri Light"/>
                <a:cs typeface="Calibri Light"/>
              </a:rPr>
              <a:t>ADDING FAITH QUOTES</a:t>
            </a:r>
            <a:endParaRPr lang="en-GB" sz="2800" b="1" dirty="0">
              <a:solidFill>
                <a:schemeClr val="tx1"/>
              </a:solidFill>
              <a:ea typeface="Calibri Light"/>
              <a:cs typeface="Calibri Light"/>
            </a:endParaRPr>
          </a:p>
        </p:txBody>
      </p:sp>
      <p:pic>
        <p:nvPicPr>
          <p:cNvPr id="4" name="Picture 4" descr="A picture containing text, cosmetic&#10;&#10;Description automatically generated">
            <a:extLst>
              <a:ext uri="{FF2B5EF4-FFF2-40B4-BE49-F238E27FC236}">
                <a16:creationId xmlns:a16="http://schemas.microsoft.com/office/drawing/2014/main" id="{79E57BBA-5B3B-F4C1-5313-77072673DD4F}"/>
              </a:ext>
            </a:extLst>
          </p:cNvPr>
          <p:cNvPicPr>
            <a:picLocks noChangeAspect="1"/>
          </p:cNvPicPr>
          <p:nvPr/>
        </p:nvPicPr>
        <p:blipFill rotWithShape="1">
          <a:blip r:embed="rId3"/>
          <a:srcRect r="34990"/>
          <a:stretch/>
        </p:blipFill>
        <p:spPr>
          <a:xfrm>
            <a:off x="733697" y="523684"/>
            <a:ext cx="5130074" cy="3945598"/>
          </a:xfrm>
          <a:prstGeom prst="rect">
            <a:avLst/>
          </a:prstGeom>
        </p:spPr>
      </p:pic>
      <p:cxnSp>
        <p:nvCxnSpPr>
          <p:cNvPr id="13" name="Straight Connector 12">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7D417315-0A35-4882-ABD2-ABE3C89E5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Content Placeholder 17">
            <a:extLst>
              <a:ext uri="{FF2B5EF4-FFF2-40B4-BE49-F238E27FC236}">
                <a16:creationId xmlns:a16="http://schemas.microsoft.com/office/drawing/2014/main" id="{C6680A42-C48E-9322-1E17-D987EE8D2667}"/>
              </a:ext>
            </a:extLst>
          </p:cNvPr>
          <p:cNvSpPr>
            <a:spLocks noGrp="1"/>
          </p:cNvSpPr>
          <p:nvPr>
            <p:ph idx="1"/>
          </p:nvPr>
        </p:nvSpPr>
        <p:spPr>
          <a:xfrm>
            <a:off x="7866315" y="2198330"/>
            <a:ext cx="3675775" cy="1752406"/>
          </a:xfrm>
        </p:spPr>
        <p:txBody>
          <a:bodyPr vert="horz" lIns="0" tIns="45720" rIns="0" bIns="45720" rtlCol="0" anchor="t">
            <a:normAutofit/>
          </a:bodyPr>
          <a:lstStyle/>
          <a:p>
            <a:r>
              <a:rPr lang="en-GB" sz="2800" i="1" dirty="0"/>
              <a:t>“There shall be no compulsion in religion.” </a:t>
            </a:r>
            <a:r>
              <a:rPr lang="en-GB" sz="2800" dirty="0"/>
              <a:t>(Qur’an 2:256)</a:t>
            </a:r>
            <a:endParaRPr lang="en-US" dirty="0"/>
          </a:p>
          <a:p>
            <a:endParaRPr lang="en-GB" sz="1500" dirty="0"/>
          </a:p>
        </p:txBody>
      </p:sp>
      <p:sp>
        <p:nvSpPr>
          <p:cNvPr id="5" name="TextBox 4">
            <a:extLst>
              <a:ext uri="{FF2B5EF4-FFF2-40B4-BE49-F238E27FC236}">
                <a16:creationId xmlns:a16="http://schemas.microsoft.com/office/drawing/2014/main" id="{BB08F81C-A88A-6CDC-4611-5F73853B0A8F}"/>
              </a:ext>
            </a:extLst>
          </p:cNvPr>
          <p:cNvSpPr txBox="1"/>
          <p:nvPr/>
        </p:nvSpPr>
        <p:spPr>
          <a:xfrm>
            <a:off x="1283789" y="4798321"/>
            <a:ext cx="10174514" cy="1421928"/>
          </a:xfrm>
          <a:prstGeom prst="rect">
            <a:avLst/>
          </a:prstGeom>
          <a:noFill/>
        </p:spPr>
        <p:txBody>
          <a:bodyPr wrap="square">
            <a:spAutoFit/>
          </a:bodyPr>
          <a:lstStyle/>
          <a:p>
            <a:pPr marL="91440" marR="0" lvl="0" indent="-91440" algn="ctr" defTabSz="914400" rtl="0" eaLnBrk="1" fontAlgn="auto" latinLnBrk="0" hangingPunct="1">
              <a:lnSpc>
                <a:spcPct val="90000"/>
              </a:lnSpc>
              <a:spcBef>
                <a:spcPts val="1200"/>
              </a:spcBef>
              <a:spcAft>
                <a:spcPts val="200"/>
              </a:spcAft>
              <a:buClr>
                <a:srgbClr val="1CADE4"/>
              </a:buClr>
              <a:buSzPct val="100000"/>
              <a:buFont typeface="Calibri" panose="020F0502020204030204" pitchFamily="34" charset="0"/>
              <a:buChar char=" "/>
              <a:tabLst/>
              <a:defRPr/>
            </a:pPr>
            <a:r>
              <a:rPr kumimoji="0" lang="en-GB"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rPr>
              <a:t>Think of quotes from your own religion or belief systems that support this commitment. Discuss in your small groups, and report back in 5 minutes. </a:t>
            </a:r>
            <a:endParaRPr kumimoji="0" lang="en-US"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6721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Peer-to-Peer Exercise</a:t>
            </a:r>
            <a:br>
              <a:rPr lang="en-US" b="1" dirty="0"/>
            </a:br>
            <a:r>
              <a:rPr lang="en-US" sz="3200" dirty="0"/>
              <a:t>UNPACKING COMMITMENT I</a:t>
            </a:r>
            <a:endParaRPr lang="en-US" sz="3200" dirty="0">
              <a:ea typeface="Calibri Light"/>
              <a:cs typeface="Calibri Light"/>
            </a:endParaRPr>
          </a:p>
        </p:txBody>
      </p:sp>
      <p:sp>
        <p:nvSpPr>
          <p:cNvPr id="8" name="Content Placeholder 2">
            <a:extLst>
              <a:ext uri="{FF2B5EF4-FFF2-40B4-BE49-F238E27FC236}">
                <a16:creationId xmlns:a16="http://schemas.microsoft.com/office/drawing/2014/main" id="{55D957B4-A168-1AC6-DFAD-8491A8CA6DDE}"/>
              </a:ext>
            </a:extLst>
          </p:cNvPr>
          <p:cNvSpPr>
            <a:spLocks noGrp="1"/>
          </p:cNvSpPr>
          <p:nvPr>
            <p:ph idx="1"/>
          </p:nvPr>
        </p:nvSpPr>
        <p:spPr>
          <a:xfrm>
            <a:off x="1097280" y="1908476"/>
            <a:ext cx="10744950" cy="4522304"/>
          </a:xfrm>
        </p:spPr>
        <p:txBody>
          <a:bodyPr vert="horz" lIns="0" tIns="45720" rIns="0" bIns="45720" rtlCol="0" anchor="t">
            <a:normAutofit lnSpcReduction="10000"/>
          </a:bodyPr>
          <a:lstStyle/>
          <a:p>
            <a:pPr marL="360363" lvl="1" indent="-360363">
              <a:lnSpc>
                <a:spcPct val="100000"/>
              </a:lnSpc>
              <a:spcBef>
                <a:spcPts val="1000"/>
              </a:spcBef>
              <a:spcAft>
                <a:spcPts val="1000"/>
              </a:spcAft>
              <a:buFont typeface="Arial"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Why is this commitment important?</a:t>
            </a:r>
            <a:endParaRPr lang="en-US" sz="3600" dirty="0"/>
          </a:p>
          <a:p>
            <a:pPr marL="360363" lvl="1" indent="-360363">
              <a:lnSpc>
                <a:spcPct val="100000"/>
              </a:lnSpc>
              <a:spcBef>
                <a:spcPts val="1000"/>
              </a:spcBef>
              <a:spcAft>
                <a:spcPts val="1000"/>
              </a:spcAft>
              <a:buFont typeface="Arial" pitchFamily="34" charset="0"/>
              <a:buChar char="•"/>
            </a:pPr>
            <a:r>
              <a:rPr lang="en-US" sz="3600" dirty="0"/>
              <a:t>What are the different components of the commitment?</a:t>
            </a:r>
          </a:p>
          <a:p>
            <a:pPr marL="360363" lvl="1" indent="-360363">
              <a:lnSpc>
                <a:spcPct val="100000"/>
              </a:lnSpc>
              <a:spcBef>
                <a:spcPts val="1000"/>
              </a:spcBef>
              <a:spcAft>
                <a:spcPts val="1000"/>
              </a:spcAft>
              <a:buFont typeface="Arial" pitchFamily="34" charset="0"/>
              <a:buChar char="•"/>
            </a:pPr>
            <a:r>
              <a:rPr lang="en-US" sz="3600" dirty="0"/>
              <a:t>What are the corresponding action points to these components?</a:t>
            </a:r>
          </a:p>
          <a:p>
            <a:pPr marL="360363" lvl="1" indent="-360363">
              <a:lnSpc>
                <a:spcPct val="100000"/>
              </a:lnSpc>
              <a:spcBef>
                <a:spcPts val="1000"/>
              </a:spcBef>
              <a:spcAft>
                <a:spcPts val="1000"/>
              </a:spcAft>
              <a:buFont typeface="Arial" pitchFamily="34" charset="0"/>
              <a:buChar char="•"/>
            </a:pPr>
            <a:r>
              <a:rPr lang="en-US" sz="3600" dirty="0"/>
              <a:t>Who are the stakeholders that would take those actions?</a:t>
            </a:r>
            <a:endParaRPr lang="en-GB" sz="3600" dirty="0">
              <a:cs typeface="Calibri" panose="020F0502020204030204"/>
            </a:endParaRPr>
          </a:p>
        </p:txBody>
      </p:sp>
    </p:spTree>
    <p:extLst>
      <p:ext uri="{BB962C8B-B14F-4D97-AF65-F5344CB8AC3E}">
        <p14:creationId xmlns:p14="http://schemas.microsoft.com/office/powerpoint/2010/main" val="636480838"/>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Props1.xml><?xml version="1.0" encoding="utf-8"?>
<ds:datastoreItem xmlns:ds="http://schemas.openxmlformats.org/officeDocument/2006/customXml" ds:itemID="{296F2529-4A2A-4277-B661-96F0822CD1D1}">
  <ds:schemaRefs>
    <ds:schemaRef ds:uri="http://schemas.microsoft.com/sharepoint/v3/contenttype/forms"/>
  </ds:schemaRefs>
</ds:datastoreItem>
</file>

<file path=customXml/itemProps2.xml><?xml version="1.0" encoding="utf-8"?>
<ds:datastoreItem xmlns:ds="http://schemas.openxmlformats.org/officeDocument/2006/customXml" ds:itemID="{C7B24EAE-A240-421B-AD6A-259275706ED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346FD4-AA0A-4120-AB57-03E26588EFFF}">
  <ds:schemaRefs>
    <ds:schemaRef ds:uri="http://purl.org/dc/dcmitype/"/>
    <ds:schemaRef ds:uri="79d7f8ca-f76d-437e-9427-00cd3bdb0a1d"/>
    <ds:schemaRef ds:uri="http://schemas.microsoft.com/office/2006/documentManagement/types"/>
    <ds:schemaRef ds:uri="985ec44e-1bab-4c0b-9df0-6ba128686fc9"/>
    <ds:schemaRef ds:uri="http://purl.org/dc/terms/"/>
    <ds:schemaRef ds:uri="http://schemas.microsoft.com/office/2006/metadata/properties"/>
    <ds:schemaRef ds:uri="http://schemas.openxmlformats.org/package/2006/metadata/core-properties"/>
    <ds:schemaRef ds:uri="http://www.w3.org/XML/1998/namespace"/>
    <ds:schemaRef ds:uri="http://schemas.microsoft.com/office/infopath/2007/PartnerControls"/>
    <ds:schemaRef ds:uri="383b3da0-f719-4995-b069-99d905c2a5ef"/>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Retrospect</Template>
  <TotalTime>8217</TotalTime>
  <Words>1879</Words>
  <Application>Microsoft Office PowerPoint</Application>
  <PresentationFormat>Widescreen</PresentationFormat>
  <Paragraphs>96</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Calibri Light</vt:lpstr>
      <vt:lpstr>Courier New</vt:lpstr>
      <vt:lpstr>Symbol</vt:lpstr>
      <vt:lpstr>Wingdings</vt:lpstr>
      <vt:lpstr>Retrospect</vt:lpstr>
      <vt:lpstr>Module 1 of the #Faith4Rights toolkit </vt:lpstr>
      <vt:lpstr>Commitment I </vt:lpstr>
      <vt:lpstr>Commitment I</vt:lpstr>
      <vt:lpstr>Commitment I</vt:lpstr>
      <vt:lpstr>Module 1 and Article 18 of the ICCPR</vt:lpstr>
      <vt:lpstr>Module 1 and Article 18 of the ICCPR</vt:lpstr>
      <vt:lpstr>Peer-to-Peer Exercise ADDING FAITH QUOTES</vt:lpstr>
      <vt:lpstr>Peer-to-Peer Exercise UNPACKING COMMITMENT 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Administrator</dc:creator>
  <cp:lastModifiedBy>Rosa SANZ DELGADO DE MOLINA</cp:lastModifiedBy>
  <cp:revision>272</cp:revision>
  <dcterms:created xsi:type="dcterms:W3CDTF">2023-04-14T00:15:57Z</dcterms:created>
  <dcterms:modified xsi:type="dcterms:W3CDTF">2023-11-27T10:47:53Z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