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32" r:id="rId5"/>
  </p:sldMasterIdLst>
  <p:notesMasterIdLst>
    <p:notesMasterId r:id="rId14"/>
  </p:notesMasterIdLst>
  <p:sldIdLst>
    <p:sldId id="256" r:id="rId6"/>
    <p:sldId id="257" r:id="rId7"/>
    <p:sldId id="264" r:id="rId8"/>
    <p:sldId id="261" r:id="rId9"/>
    <p:sldId id="259" r:id="rId10"/>
    <p:sldId id="263" r:id="rId11"/>
    <p:sldId id="260"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706451-D1E2-49A0-2434-B71C9C10CF19}" name="Hillari" initials="Hi" userId="1c299ad4280206c6" providerId="Windows Live"/>
  <p188:author id="{B7E906E9-E4F7-57C4-66F3-1DC311B9AFE7}" name="Thiago Alves Pinto" initials="TAP" userId="1f6c5c3760ff4ff8"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6727" autoAdjust="0"/>
  </p:normalViewPr>
  <p:slideViewPr>
    <p:cSldViewPr snapToGrid="0">
      <p:cViewPr varScale="1">
        <p:scale>
          <a:sx n="48" d="100"/>
          <a:sy n="48" d="100"/>
        </p:scale>
        <p:origin x="157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B567EE42-A550-438D-8B37-FEF67A6C867C}"/>
    <pc:docChg chg="modSld">
      <pc:chgData name="Rosa Maria Sanz Delgado De Molina" userId="7574b3c8-f6dd-4c2b-897b-6e4c417c21de" providerId="ADAL" clId="{B567EE42-A550-438D-8B37-FEF67A6C867C}" dt="2023-11-24T14:31:27.360" v="3" actId="20577"/>
      <pc:docMkLst>
        <pc:docMk/>
      </pc:docMkLst>
      <pc:sldChg chg="modNotesTx">
        <pc:chgData name="Rosa Maria Sanz Delgado De Molina" userId="7574b3c8-f6dd-4c2b-897b-6e4c417c21de" providerId="ADAL" clId="{B567EE42-A550-438D-8B37-FEF67A6C867C}" dt="2023-11-24T14:31:27.360" v="3" actId="20577"/>
        <pc:sldMkLst>
          <pc:docMk/>
          <pc:sldMk cId="185350770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76D35-C2CE-444A-A88D-4EFB9DA64F24}" type="datetimeFigureOut">
              <a:rPr lang="en-US" smtClean="0"/>
              <a:t>11/27/2023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A1EA7-7CD2-425A-A017-4F18042404CE}" type="slidenum">
              <a:rPr lang="en-US" smtClean="0"/>
              <a:t>‹#›</a:t>
            </a:fld>
            <a:endParaRPr lang="en-US" dirty="0"/>
          </a:p>
        </p:txBody>
      </p:sp>
    </p:spTree>
    <p:extLst>
      <p:ext uri="{BB962C8B-B14F-4D97-AF65-F5344CB8AC3E}">
        <p14:creationId xmlns:p14="http://schemas.microsoft.com/office/powerpoint/2010/main" val="101511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hchr.org/en/NewsEvents/Pages/DisplayNews.aspx?NewsID=24531&amp;LangID=E"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ohchr.org/EN/NewsEvents/Pages/DisplayNews.aspx?NewsID=21451&amp;LangID=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Facilitator Notes:</a:t>
            </a:r>
          </a:p>
          <a:p>
            <a:r>
              <a:rPr lang="en-US" baseline="0" dirty="0"/>
              <a:t>This session is designed to provide participants with critical information on the role of Facilitators and the use of Peer-to-Peer Learning methodology. </a:t>
            </a:r>
            <a:endParaRPr lang="en-US" dirty="0">
              <a:ea typeface="Calibri"/>
              <a:cs typeface="Calibri"/>
            </a:endParaRPr>
          </a:p>
        </p:txBody>
      </p:sp>
      <p:sp>
        <p:nvSpPr>
          <p:cNvPr id="4" name="Slide Number Placeholder 3"/>
          <p:cNvSpPr>
            <a:spLocks noGrp="1"/>
          </p:cNvSpPr>
          <p:nvPr>
            <p:ph type="sldNum" sz="quarter" idx="10"/>
          </p:nvPr>
        </p:nvSpPr>
        <p:spPr/>
        <p:txBody>
          <a:bodyPr/>
          <a:lstStyle/>
          <a:p>
            <a:fld id="{370A1EA7-7CD2-425A-A017-4F18042404CE}" type="slidenum">
              <a:rPr lang="en-US" smtClean="0"/>
              <a:t>1</a:t>
            </a:fld>
            <a:endParaRPr lang="en-US" dirty="0"/>
          </a:p>
        </p:txBody>
      </p:sp>
    </p:spTree>
    <p:extLst>
      <p:ext uri="{BB962C8B-B14F-4D97-AF65-F5344CB8AC3E}">
        <p14:creationId xmlns:p14="http://schemas.microsoft.com/office/powerpoint/2010/main" val="769199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following points to the participants to identify the responsibilities of a Faith for Rights Facilitator</a:t>
            </a:r>
            <a:endParaRPr lang="en-US" dirty="0">
              <a:ea typeface="Calibri"/>
              <a:cs typeface="Calibri"/>
            </a:endParaRPr>
          </a:p>
          <a:p>
            <a:endParaRPr lang="en-US" dirty="0"/>
          </a:p>
          <a:p>
            <a:pPr marL="342900" lvl="0" indent="-342900">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Implementing the Faith for Rights toolkit relies on facilitators who prepare peer-to-peer learning sessions. Facilitators should have some knowledge in both disciplines of faith and rights. A team of two or more facilitators can co-moderate the Faith for Rights session as well.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spcAft>
                <a:spcPts val="500"/>
              </a:spcAft>
              <a:buFont typeface="Symbol" panose="05050102010706020507" pitchFamily="18" charset="2"/>
              <a:buChar char=""/>
            </a:pPr>
            <a:r>
              <a:rPr lang="en-US" dirty="0"/>
              <a:t>A Faith</a:t>
            </a:r>
            <a:r>
              <a:rPr lang="en-US" baseline="0" dirty="0"/>
              <a:t> for Rights Facilitator can be anyone who has an interest in</a:t>
            </a:r>
            <a:r>
              <a:rPr lang="en-US" dirty="0"/>
              <a:t> the connection between faith and human rights.</a:t>
            </a:r>
            <a:endParaRPr lang="en-US" dirty="0">
              <a:ea typeface="Calibri" panose="020F0502020204030204"/>
              <a:cs typeface="Calibri" panose="020F0502020204030204"/>
            </a:endParaRPr>
          </a:p>
          <a:p>
            <a:pPr marL="342900" lvl="0" indent="-342900">
              <a:spcAft>
                <a:spcPts val="500"/>
              </a:spcAft>
              <a:buFont typeface="Symbol" panose="05050102010706020507" pitchFamily="18" charset="2"/>
              <a:buChar char=""/>
            </a:pPr>
            <a:r>
              <a:rPr lang="en-US" dirty="0"/>
              <a:t>The overall goal of the Faith for Rights Framework, is to shift from abstract inter-religious dialogues, with little concrete outcomes,</a:t>
            </a:r>
            <a:r>
              <a:rPr lang="en-US" baseline="0" dirty="0"/>
              <a:t> into individual and joint positive actions by faith actors in defense of human dignity for all. The Faith for Rights Facilitator is a critical part of meeting this goal. </a:t>
            </a:r>
            <a:endParaRPr lang="en-US" dirty="0"/>
          </a:p>
          <a:p>
            <a:pPr lvl="1"/>
            <a:endParaRPr lang="en-US" baseline="0" dirty="0"/>
          </a:p>
        </p:txBody>
      </p:sp>
      <p:sp>
        <p:nvSpPr>
          <p:cNvPr id="4" name="Slide Number Placeholder 3"/>
          <p:cNvSpPr>
            <a:spLocks noGrp="1"/>
          </p:cNvSpPr>
          <p:nvPr>
            <p:ph type="sldNum" sz="quarter" idx="10"/>
          </p:nvPr>
        </p:nvSpPr>
        <p:spPr/>
        <p:txBody>
          <a:bodyPr/>
          <a:lstStyle/>
          <a:p>
            <a:fld id="{370A1EA7-7CD2-425A-A017-4F18042404CE}" type="slidenum">
              <a:rPr lang="en-US" smtClean="0"/>
              <a:t>2</a:t>
            </a:fld>
            <a:endParaRPr lang="en-US" dirty="0"/>
          </a:p>
        </p:txBody>
      </p:sp>
    </p:spTree>
    <p:extLst>
      <p:ext uri="{BB962C8B-B14F-4D97-AF65-F5344CB8AC3E}">
        <p14:creationId xmlns:p14="http://schemas.microsoft.com/office/powerpoint/2010/main" val="3616488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once on this slide to begin text animation]</a:t>
            </a:r>
          </a:p>
          <a:p>
            <a:endParaRPr lang="en-US" dirty="0"/>
          </a:p>
          <a:p>
            <a:pPr marL="171450" indent="-171450">
              <a:buFont typeface="Arial,Sans-Serif"/>
              <a:buChar char="•"/>
            </a:pPr>
            <a:r>
              <a:rPr lang="en-US" dirty="0"/>
              <a:t>The Facilitator should observe the Five Fundamental Principles as a guide for implementing the Faith for Rights Framework:</a:t>
            </a:r>
            <a:endParaRPr lang="en-US" dirty="0">
              <a:ea typeface="Calibri"/>
              <a:cs typeface="Calibri"/>
            </a:endParaRPr>
          </a:p>
          <a:p>
            <a:pPr marL="171450" indent="-171450">
              <a:buFont typeface="Arial,Sans-Serif"/>
              <a:buChar char="•"/>
            </a:pPr>
            <a:r>
              <a:rPr lang="en-US" dirty="0"/>
              <a:t>[NOTE: The following principles have been introduced previously. That is OK, repetition helps </a:t>
            </a:r>
            <a:r>
              <a:rPr lang="en-US" baseline="0" dirty="0"/>
              <a:t>participants </a:t>
            </a:r>
            <a:r>
              <a:rPr lang="en-US" dirty="0"/>
              <a:t>to remember key concepts.</a:t>
            </a:r>
            <a:endParaRPr lang="en-US" baseline="0" dirty="0">
              <a:ea typeface="Calibri" panose="020F0502020204030204"/>
              <a:cs typeface="Calibri" panose="020F0502020204030204"/>
            </a:endParaRPr>
          </a:p>
          <a:p>
            <a:pPr lvl="1"/>
            <a:r>
              <a:rPr lang="en-US" b="1" baseline="0" dirty="0"/>
              <a:t>Transcend dialogue to action</a:t>
            </a:r>
            <a:r>
              <a:rPr lang="en-US" dirty="0"/>
              <a:t> </a:t>
            </a:r>
            <a:endParaRPr lang="en-US" dirty="0">
              <a:ea typeface="Calibri"/>
              <a:cs typeface="Calibri"/>
            </a:endParaRPr>
          </a:p>
          <a:p>
            <a:pPr lvl="1"/>
            <a:r>
              <a:rPr lang="en-US" b="1" baseline="0" dirty="0"/>
              <a:t>Avoid theological divides</a:t>
            </a:r>
            <a:r>
              <a:rPr lang="en-US" dirty="0"/>
              <a:t> </a:t>
            </a:r>
            <a:endParaRPr lang="en-US" dirty="0">
              <a:ea typeface="Calibri"/>
              <a:cs typeface="Calibri"/>
            </a:endParaRPr>
          </a:p>
          <a:p>
            <a:pPr lvl="1"/>
            <a:r>
              <a:rPr lang="en-US" b="1" baseline="0" dirty="0"/>
              <a:t>Be introspective</a:t>
            </a:r>
            <a:r>
              <a:rPr lang="en-US" dirty="0"/>
              <a:t> </a:t>
            </a:r>
            <a:endParaRPr lang="en-US" dirty="0">
              <a:ea typeface="Calibri"/>
              <a:cs typeface="Calibri"/>
            </a:endParaRPr>
          </a:p>
          <a:p>
            <a:pPr lvl="1"/>
            <a:r>
              <a:rPr lang="en-US" b="1" baseline="0" dirty="0"/>
              <a:t>Speak with one voice</a:t>
            </a:r>
            <a:r>
              <a:rPr lang="en-US" dirty="0"/>
              <a:t> </a:t>
            </a:r>
            <a:endParaRPr lang="en-US" dirty="0">
              <a:ea typeface="Calibri" panose="020F0502020204030204"/>
              <a:cs typeface="Calibri" panose="020F0502020204030204"/>
            </a:endParaRPr>
          </a:p>
          <a:p>
            <a:pPr lvl="1"/>
            <a:r>
              <a:rPr lang="en-US" b="1" baseline="0" dirty="0"/>
              <a:t>Act in an independent </a:t>
            </a:r>
            <a:r>
              <a:rPr lang="en-US" b="1" dirty="0"/>
              <a:t>manner</a:t>
            </a:r>
            <a:endParaRPr lang="en-US" b="1" baseline="0" dirty="0">
              <a:ea typeface="Calibri" panose="020F0502020204030204"/>
              <a:cs typeface="Calibri" panose="020F0502020204030204"/>
            </a:endParaRPr>
          </a:p>
          <a:p>
            <a:pPr marL="628650" lvl="1" indent="-171450">
              <a:buFont typeface="Arial,Sans-Serif"/>
              <a:buChar char="•"/>
            </a:pPr>
            <a:endParaRPr lang="en-US" b="1" dirty="0">
              <a:ea typeface="Calibri"/>
              <a:cs typeface="Calibri"/>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3</a:t>
            </a:fld>
            <a:endParaRPr lang="en-US" dirty="0"/>
          </a:p>
        </p:txBody>
      </p:sp>
    </p:spTree>
    <p:extLst>
      <p:ext uri="{BB962C8B-B14F-4D97-AF65-F5344CB8AC3E}">
        <p14:creationId xmlns:p14="http://schemas.microsoft.com/office/powerpoint/2010/main" val="2826840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a:t>
            </a:r>
            <a:r>
              <a:rPr lang="en-US" baseline="0" dirty="0"/>
              <a:t> a participant to read this slide. </a:t>
            </a:r>
          </a:p>
          <a:p>
            <a:endParaRPr lang="en-US" dirty="0">
              <a:ea typeface="Calibri"/>
              <a:cs typeface="Calibri"/>
            </a:endParaRPr>
          </a:p>
          <a:p>
            <a:r>
              <a:rPr lang="en-US" dirty="0">
                <a:ea typeface="Calibri"/>
                <a:cs typeface="Calibri"/>
              </a:rPr>
              <a:t>NOTE: It is essential that the content of this slide is emphasized to participants. The role of the Faith for Rights facilitator is not to be an expert, teacher, or instructor of the Faith for Rights </a:t>
            </a:r>
            <a:r>
              <a:rPr lang="en-US" dirty="0" err="1">
                <a:ea typeface="Calibri"/>
                <a:cs typeface="Calibri"/>
              </a:rPr>
              <a:t>programme</a:t>
            </a:r>
            <a:r>
              <a:rPr lang="en-US" dirty="0">
                <a:ea typeface="Calibri"/>
                <a:cs typeface="Calibri"/>
              </a:rPr>
              <a:t>. </a:t>
            </a:r>
          </a:p>
        </p:txBody>
      </p:sp>
      <p:sp>
        <p:nvSpPr>
          <p:cNvPr id="4" name="Slide Number Placeholder 3"/>
          <p:cNvSpPr>
            <a:spLocks noGrp="1"/>
          </p:cNvSpPr>
          <p:nvPr>
            <p:ph type="sldNum" sz="quarter" idx="10"/>
          </p:nvPr>
        </p:nvSpPr>
        <p:spPr/>
        <p:txBody>
          <a:bodyPr/>
          <a:lstStyle/>
          <a:p>
            <a:fld id="{370A1EA7-7CD2-425A-A017-4F18042404CE}" type="slidenum">
              <a:rPr lang="en-US" smtClean="0"/>
              <a:t>4</a:t>
            </a:fld>
            <a:endParaRPr lang="en-US" dirty="0"/>
          </a:p>
        </p:txBody>
      </p:sp>
    </p:spTree>
    <p:extLst>
      <p:ext uri="{BB962C8B-B14F-4D97-AF65-F5344CB8AC3E}">
        <p14:creationId xmlns:p14="http://schemas.microsoft.com/office/powerpoint/2010/main" val="31494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once on this slide to begin text animation]</a:t>
            </a:r>
          </a:p>
          <a:p>
            <a:endParaRPr lang="en-US" dirty="0"/>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Provide a brief explanation of the peer-to-peer learning methodology.</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The Faith for Rights toolkit includes learning modules that include peer-to-peer activities intended to explore the relationship between religions, beliefs and human rights. It provides approaches that are adapted to faith actors, civil society representatives and educational institutions.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It stimulates an interdisciplinary discussion on "faith" and "rights" in relation to 18 key topics that serves a triple purpose:</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(1) engaging to ensure ownership,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(2) thinking critically to face challenges,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(3) reinforcing the mutual enhancement between faith and rights.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5</a:t>
            </a:fld>
            <a:endParaRPr lang="en-US" dirty="0"/>
          </a:p>
        </p:txBody>
      </p:sp>
    </p:spTree>
    <p:extLst>
      <p:ext uri="{BB962C8B-B14F-4D97-AF65-F5344CB8AC3E}">
        <p14:creationId xmlns:p14="http://schemas.microsoft.com/office/powerpoint/2010/main" val="2360098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Read the following to the participants: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a facilitator, you should keep in mind that Faith for Rights is not about lecturing faith actors on human rights, nor is it a theological debate. The #Faith4Rights modules are not conceived as a prefixed top-down training. They aim at stimulating exchanges among different actors to “</a:t>
            </a:r>
            <a:r>
              <a:rPr lang="en-US" sz="1200" b="0" i="1" u="none" strike="noStrike" kern="1200" dirty="0">
                <a:solidFill>
                  <a:schemeClr val="tx1"/>
                </a:solidFill>
                <a:effectLst/>
                <a:latin typeface="+mn-lt"/>
                <a:ea typeface="+mn-ea"/>
                <a:cs typeface="+mn-cs"/>
                <a:hlinkClick r:id="rId3"/>
              </a:rPr>
              <a:t>inspire interdisciplinary research on questions related to faith and rights</a:t>
            </a:r>
            <a:r>
              <a:rPr lang="en-US" sz="1200" b="0" i="0" kern="1200" dirty="0">
                <a:solidFill>
                  <a:schemeClr val="tx1"/>
                </a:solidFill>
                <a:effectLst/>
                <a:latin typeface="+mn-lt"/>
                <a:ea typeface="+mn-ea"/>
                <a:cs typeface="+mn-cs"/>
              </a:rPr>
              <a:t>” and to support a “</a:t>
            </a:r>
            <a:r>
              <a:rPr lang="en-US" sz="1200" b="0" i="1" u="none" strike="noStrike" kern="1200" dirty="0">
                <a:solidFill>
                  <a:schemeClr val="tx1"/>
                </a:solidFill>
                <a:effectLst/>
                <a:latin typeface="+mn-lt"/>
                <a:ea typeface="+mn-ea"/>
                <a:cs typeface="+mn-cs"/>
                <a:hlinkClick r:id="rId4"/>
              </a:rPr>
              <a:t>long overdue cross-disciplinary reflection on the deep, and mutually enriching, connections between religions and human rights</a:t>
            </a:r>
            <a:r>
              <a:rPr lang="en-US" sz="1200" b="0" i="0" kern="1200" dirty="0">
                <a:solidFill>
                  <a:schemeClr val="tx1"/>
                </a:solidFill>
                <a:effectLst/>
                <a:latin typeface="+mn-lt"/>
                <a:ea typeface="+mn-ea"/>
                <a:cs typeface="+mn-cs"/>
              </a:rPr>
              <a:t>”. This interactive exchange takes the form of a peer-to-peer learning exercise in an interdisciplinary manner.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Have a participant read the slide. </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70A1EA7-7CD2-425A-A017-4F18042404CE}" type="slidenum">
              <a:rPr lang="en-US" smtClean="0"/>
              <a:t>6</a:t>
            </a:fld>
            <a:endParaRPr lang="en-US" dirty="0"/>
          </a:p>
        </p:txBody>
      </p:sp>
    </p:spTree>
    <p:extLst>
      <p:ext uri="{BB962C8B-B14F-4D97-AF65-F5344CB8AC3E}">
        <p14:creationId xmlns:p14="http://schemas.microsoft.com/office/powerpoint/2010/main" val="4163008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this</a:t>
            </a:r>
            <a:r>
              <a:rPr lang="en-US" baseline="0" dirty="0"/>
              <a:t> video produced by NEOMA </a:t>
            </a:r>
            <a:r>
              <a:rPr lang="en-US" baseline="0"/>
              <a:t>Business School (https://www.youtube.com/watch?v=MYa4hgcMRNc&amp;t=1s). </a:t>
            </a:r>
            <a:r>
              <a:rPr lang="en-US" baseline="0" dirty="0"/>
              <a:t>It provides a good overview of what peer-to-peer learning is, how it is structured and how it benefits participants. While some participants may be familiar with peer-to-peer learning, it may be new to others. Use the following discussion questions to guide participants in a discussion about how Peer-to-Peer learning can be beneficial to learning about faith and rights:</a:t>
            </a:r>
          </a:p>
          <a:p>
            <a:endParaRPr lang="en-US" baseline="0" dirty="0"/>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How can Peer-to-Peer learning help Faith for Rights participants "fully engage, speak up, and act on the ground in defense of human dignity"?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How do</a:t>
            </a:r>
            <a:r>
              <a:rPr lang="en-US" sz="1200" b="0" i="0" kern="1200" baseline="0" dirty="0">
                <a:solidFill>
                  <a:schemeClr val="tx1"/>
                </a:solidFill>
                <a:effectLst/>
                <a:latin typeface="+mn-lt"/>
                <a:ea typeface="+mn-ea"/>
                <a:cs typeface="+mn-cs"/>
              </a:rPr>
              <a:t> you view the </a:t>
            </a:r>
            <a:r>
              <a:rPr lang="en-US" sz="1200" b="0" i="0" kern="1200" dirty="0">
                <a:solidFill>
                  <a:schemeClr val="tx1"/>
                </a:solidFill>
                <a:effectLst/>
                <a:latin typeface="+mn-lt"/>
                <a:ea typeface="+mn-ea"/>
                <a:cs typeface="+mn-cs"/>
              </a:rPr>
              <a:t>facilitator's role in a Peer-to-Peer learning environment?</a:t>
            </a:r>
            <a:endParaRPr lang="en-US" dirty="0"/>
          </a:p>
        </p:txBody>
      </p:sp>
      <p:sp>
        <p:nvSpPr>
          <p:cNvPr id="4" name="Slide Number Placeholder 3"/>
          <p:cNvSpPr>
            <a:spLocks noGrp="1"/>
          </p:cNvSpPr>
          <p:nvPr>
            <p:ph type="sldNum" sz="quarter" idx="10"/>
          </p:nvPr>
        </p:nvSpPr>
        <p:spPr/>
        <p:txBody>
          <a:bodyPr/>
          <a:lstStyle/>
          <a:p>
            <a:fld id="{370A1EA7-7CD2-425A-A017-4F18042404CE}" type="slidenum">
              <a:rPr lang="en-US" smtClean="0"/>
              <a:t>7</a:t>
            </a:fld>
            <a:endParaRPr lang="en-US" dirty="0"/>
          </a:p>
        </p:txBody>
      </p:sp>
    </p:spTree>
    <p:extLst>
      <p:ext uri="{BB962C8B-B14F-4D97-AF65-F5344CB8AC3E}">
        <p14:creationId xmlns:p14="http://schemas.microsoft.com/office/powerpoint/2010/main" val="630758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Engage the participants in a Peer-to-Peer learning exercise. This exercise is intended to provide an experience in which they will model facilitation based on the principles just taught to them, in which a facilitator is chosen, but does not function as a teacher or expert. Follow the instructions below.  *Note: This activity utilized the handout accompanying Introductory Session 3. </a:t>
            </a:r>
          </a:p>
          <a:p>
            <a:pPr marL="228600" indent="-228600">
              <a:buAutoNum type="arabicParenR"/>
            </a:pPr>
            <a:endParaRPr lang="en-US" dirty="0">
              <a:ea typeface="Calibri"/>
              <a:cs typeface="Calibri"/>
            </a:endParaRPr>
          </a:p>
          <a:p>
            <a:pPr marL="228600" indent="-228600">
              <a:buAutoNum type="arabicParenR"/>
            </a:pPr>
            <a:r>
              <a:rPr lang="en-US" dirty="0">
                <a:ea typeface="Calibri"/>
                <a:cs typeface="Calibri"/>
              </a:rPr>
              <a:t>Divide the participants into 5 small groups. Ideally groups will have 4 to 4 participants each.</a:t>
            </a:r>
            <a:endParaRPr lang="en-US" dirty="0"/>
          </a:p>
          <a:p>
            <a:pPr marL="228600" indent="-228600">
              <a:buAutoNum type="arabicParenR"/>
            </a:pPr>
            <a:r>
              <a:rPr lang="en-US" dirty="0">
                <a:ea typeface="Calibri"/>
                <a:cs typeface="Calibri"/>
              </a:rPr>
              <a:t>You should have prepared the strips containing the 5 principles</a:t>
            </a:r>
          </a:p>
          <a:p>
            <a:pPr marL="228600" indent="-228600">
              <a:buAutoNum type="arabicParenR"/>
            </a:pPr>
            <a:r>
              <a:rPr lang="en-US" dirty="0">
                <a:ea typeface="Calibri"/>
                <a:cs typeface="Calibri"/>
              </a:rPr>
              <a:t>This activity should take no more than 20 minutes. </a:t>
            </a:r>
          </a:p>
          <a:p>
            <a:pPr marL="228600" indent="-228600">
              <a:buAutoNum type="arabicParenR"/>
            </a:pPr>
            <a:r>
              <a:rPr lang="en-US" dirty="0">
                <a:ea typeface="Calibri"/>
                <a:cs typeface="Calibri"/>
              </a:rPr>
              <a:t>Give the groups the following instructions:</a:t>
            </a:r>
          </a:p>
          <a:p>
            <a:pPr marL="685800" lvl="1" indent="-228600">
              <a:buAutoNum type="arabicParenR"/>
            </a:pPr>
            <a:r>
              <a:rPr lang="en-US" dirty="0">
                <a:ea typeface="Calibri"/>
                <a:cs typeface="Calibri"/>
              </a:rPr>
              <a:t>Select one member to be a Facilitator</a:t>
            </a:r>
          </a:p>
          <a:p>
            <a:pPr marL="685800" lvl="1" indent="-228600">
              <a:buAutoNum type="arabicParenR"/>
            </a:pPr>
            <a:r>
              <a:rPr lang="en-US" dirty="0">
                <a:ea typeface="Calibri"/>
                <a:cs typeface="Calibri"/>
              </a:rPr>
              <a:t>A strip of paper will be provided to each group. The facilitator should read the strip of paper to the group.</a:t>
            </a:r>
          </a:p>
          <a:p>
            <a:pPr marL="685800" lvl="1" indent="-228600">
              <a:buAutoNum type="arabicParenR"/>
            </a:pPr>
            <a:r>
              <a:rPr lang="en-US" dirty="0">
                <a:ea typeface="Calibri"/>
                <a:cs typeface="Calibri"/>
              </a:rPr>
              <a:t>Discuss the principle on the strip of paper</a:t>
            </a:r>
          </a:p>
          <a:p>
            <a:pPr marL="685800" lvl="1" indent="-228600">
              <a:buAutoNum type="arabicParenR"/>
            </a:pPr>
            <a:r>
              <a:rPr lang="en-US" dirty="0">
                <a:ea typeface="Calibri"/>
                <a:cs typeface="Calibri"/>
              </a:rPr>
              <a:t>Create a tweet, poster, or small artistic representation of the principle</a:t>
            </a:r>
          </a:p>
          <a:p>
            <a:pPr marL="685800" lvl="1" indent="-228600">
              <a:buAutoNum type="arabicParenR"/>
            </a:pPr>
            <a:r>
              <a:rPr lang="en-US" dirty="0">
                <a:ea typeface="Calibri"/>
                <a:cs typeface="Calibri"/>
              </a:rPr>
              <a:t>The group will present their work in plenary</a:t>
            </a:r>
          </a:p>
          <a:p>
            <a:pPr marL="685800" lvl="1" indent="-228600">
              <a:buAutoNum type="arabicParenR"/>
            </a:pPr>
            <a:endParaRPr lang="en-US" dirty="0">
              <a:ea typeface="Calibri"/>
              <a:cs typeface="Calibri"/>
            </a:endParaRPr>
          </a:p>
          <a:p>
            <a:pPr lvl="1"/>
            <a:endParaRPr lang="en-US" dirty="0">
              <a:ea typeface="Calibri"/>
              <a:cs typeface="Calibri"/>
            </a:endParaRPr>
          </a:p>
          <a:p>
            <a:pPr marL="685800" lvl="1" indent="-228600">
              <a:buAutoNum type="arabicParenR"/>
            </a:pPr>
            <a:endParaRPr lang="en-US" dirty="0">
              <a:ea typeface="Calibri"/>
              <a:cs typeface="Calibri"/>
            </a:endParaRPr>
          </a:p>
          <a:p>
            <a:pPr marL="685800" lvl="1" indent="-228600">
              <a:buAutoNum type="arabicParen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370A1EA7-7CD2-425A-A017-4F18042404CE}" type="slidenum">
              <a:rPr lang="en-US" smtClean="0"/>
              <a:t>8</a:t>
            </a:fld>
            <a:endParaRPr lang="en-US" dirty="0"/>
          </a:p>
        </p:txBody>
      </p:sp>
    </p:spTree>
    <p:extLst>
      <p:ext uri="{BB962C8B-B14F-4D97-AF65-F5344CB8AC3E}">
        <p14:creationId xmlns:p14="http://schemas.microsoft.com/office/powerpoint/2010/main" val="214911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08552D-8BC4-4EC3-B68D-410C8BC48792}"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90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27061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3384126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74077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998717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39855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636982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6703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243246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789185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882221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864933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69014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08552D-8BC4-4EC3-B68D-410C8BC48792}"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902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1093679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2665481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77382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3929354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ACF9033-96F4-40C7-B8B5-FE9DA5ED4635}"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E08552D-8BC4-4EC3-B68D-410C8BC48792}" type="slidenum">
              <a:rPr lang="en-US" smtClean="0"/>
              <a:t>‹#›</a:t>
            </a:fld>
            <a:endParaRPr lang="en-US" dirty="0"/>
          </a:p>
        </p:txBody>
      </p:sp>
    </p:spTree>
    <p:extLst>
      <p:ext uri="{BB962C8B-B14F-4D97-AF65-F5344CB8AC3E}">
        <p14:creationId xmlns:p14="http://schemas.microsoft.com/office/powerpoint/2010/main" val="1068281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ACF9033-96F4-40C7-B8B5-FE9DA5ED4635}"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08552D-8BC4-4EC3-B68D-410C8BC48792}" type="slidenum">
              <a:rPr lang="en-US" smtClean="0"/>
              <a:t>‹#›</a:t>
            </a:fld>
            <a:endParaRPr lang="en-US" dirty="0"/>
          </a:p>
        </p:txBody>
      </p:sp>
    </p:spTree>
    <p:extLst>
      <p:ext uri="{BB962C8B-B14F-4D97-AF65-F5344CB8AC3E}">
        <p14:creationId xmlns:p14="http://schemas.microsoft.com/office/powerpoint/2010/main" val="831557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ACF9033-96F4-40C7-B8B5-FE9DA5ED4635}"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E08552D-8BC4-4EC3-B68D-410C8BC48792}"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2172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MYa4hgcMRNc" TargetMode="Externa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241280" cy="3566160"/>
          </a:xfrm>
        </p:spPr>
        <p:txBody>
          <a:bodyPr>
            <a:normAutofit/>
          </a:bodyPr>
          <a:lstStyle/>
          <a:p>
            <a:r>
              <a:rPr lang="en-US" sz="5400" dirty="0"/>
              <a:t>The Foundation of Faith for Rights</a:t>
            </a:r>
          </a:p>
        </p:txBody>
      </p:sp>
      <p:sp>
        <p:nvSpPr>
          <p:cNvPr id="3" name="Subtitle 2"/>
          <p:cNvSpPr>
            <a:spLocks noGrp="1"/>
          </p:cNvSpPr>
          <p:nvPr>
            <p:ph type="subTitle" idx="1"/>
          </p:nvPr>
        </p:nvSpPr>
        <p:spPr>
          <a:xfrm>
            <a:off x="1100051" y="4455621"/>
            <a:ext cx="10058400" cy="1761226"/>
          </a:xfrm>
        </p:spPr>
        <p:txBody>
          <a:bodyPr vert="horz" lIns="91440" tIns="45720" rIns="91440" bIns="45720" rtlCol="0" anchor="t">
            <a:normAutofit/>
          </a:bodyPr>
          <a:lstStyle/>
          <a:p>
            <a:pPr>
              <a:lnSpc>
                <a:spcPct val="100000"/>
              </a:lnSpc>
            </a:pPr>
            <a:r>
              <a:rPr lang="en-US" sz="3600" dirty="0"/>
              <a:t>The faith for rights facilitator</a:t>
            </a:r>
            <a:endParaRPr lang="en-US" dirty="0"/>
          </a:p>
          <a:p>
            <a:pPr>
              <a:lnSpc>
                <a:spcPct val="100000"/>
              </a:lnSpc>
            </a:pPr>
            <a:r>
              <a:rPr lang="en-US" sz="3600" dirty="0"/>
              <a:t>&amp; peer-to-peer learning</a:t>
            </a:r>
            <a:endParaRPr lang="en-US" sz="3600" dirty="0">
              <a:ea typeface="Calibri Light"/>
              <a:cs typeface="Calibri Light"/>
            </a:endParaRPr>
          </a:p>
        </p:txBody>
      </p:sp>
    </p:spTree>
    <p:extLst>
      <p:ext uri="{BB962C8B-B14F-4D97-AF65-F5344CB8AC3E}">
        <p14:creationId xmlns:p14="http://schemas.microsoft.com/office/powerpoint/2010/main" val="1656054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0"/>
            <a:ext cx="10058400" cy="1450757"/>
          </a:xfrm>
        </p:spPr>
        <p:txBody>
          <a:bodyPr/>
          <a:lstStyle/>
          <a:p>
            <a:r>
              <a:rPr lang="en-US" dirty="0"/>
              <a:t>The Faith for Rights Facilitator</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252909" y="1725637"/>
            <a:ext cx="6939091" cy="4631090"/>
          </a:xfrm>
        </p:spPr>
      </p:pic>
      <p:sp>
        <p:nvSpPr>
          <p:cNvPr id="5" name="TextBox 4"/>
          <p:cNvSpPr txBox="1"/>
          <p:nvPr/>
        </p:nvSpPr>
        <p:spPr>
          <a:xfrm>
            <a:off x="1057427" y="1997277"/>
            <a:ext cx="4195482" cy="4355038"/>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US" sz="2800" dirty="0"/>
              <a:t>Prepare the Peer-to-Peer Learning sessions</a:t>
            </a:r>
          </a:p>
          <a:p>
            <a:pPr marL="285750" indent="-285750">
              <a:spcAft>
                <a:spcPts val="1000"/>
              </a:spcAft>
              <a:buFont typeface="Arial" panose="020B0604020202020204" pitchFamily="34" charset="0"/>
              <a:buChar char="•"/>
            </a:pPr>
            <a:r>
              <a:rPr lang="en-US" sz="2800" dirty="0"/>
              <a:t>Be knowledgeable in both disciplines of faith and rights</a:t>
            </a:r>
          </a:p>
          <a:p>
            <a:pPr marL="285750" indent="-285750">
              <a:spcAft>
                <a:spcPts val="1000"/>
              </a:spcAft>
              <a:buFont typeface="Arial" panose="020B0604020202020204" pitchFamily="34" charset="0"/>
              <a:buChar char="•"/>
            </a:pPr>
            <a:r>
              <a:rPr lang="en-US" sz="2800" dirty="0"/>
              <a:t>Coaching, teaching or leadership experience</a:t>
            </a:r>
          </a:p>
          <a:p>
            <a:pPr marL="285750" indent="-285750">
              <a:spcAft>
                <a:spcPts val="1000"/>
              </a:spcAft>
              <a:buFont typeface="Arial" panose="020B0604020202020204" pitchFamily="34" charset="0"/>
              <a:buChar char="•"/>
            </a:pPr>
            <a:r>
              <a:rPr lang="en-US" sz="2800" dirty="0"/>
              <a:t>It may be preferable to work with a partner. </a:t>
            </a:r>
          </a:p>
        </p:txBody>
      </p:sp>
    </p:spTree>
    <p:extLst>
      <p:ext uri="{BB962C8B-B14F-4D97-AF65-F5344CB8AC3E}">
        <p14:creationId xmlns:p14="http://schemas.microsoft.com/office/powerpoint/2010/main" val="3632946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916B-2A96-0143-03D9-F3E244A0BAB8}"/>
              </a:ext>
            </a:extLst>
          </p:cNvPr>
          <p:cNvSpPr>
            <a:spLocks noGrp="1"/>
          </p:cNvSpPr>
          <p:nvPr>
            <p:ph type="title"/>
          </p:nvPr>
        </p:nvSpPr>
        <p:spPr>
          <a:xfrm>
            <a:off x="195943" y="616130"/>
            <a:ext cx="3962400" cy="2286000"/>
          </a:xfrm>
        </p:spPr>
        <p:txBody>
          <a:bodyPr>
            <a:noAutofit/>
          </a:bodyPr>
          <a:lstStyle/>
          <a:p>
            <a:r>
              <a:rPr lang="en-US" sz="5400" b="1" dirty="0"/>
              <a:t>Five Fundamental Principles</a:t>
            </a:r>
          </a:p>
        </p:txBody>
      </p:sp>
      <p:sp>
        <p:nvSpPr>
          <p:cNvPr id="5" name="Content Placeholder 2">
            <a:extLst>
              <a:ext uri="{FF2B5EF4-FFF2-40B4-BE49-F238E27FC236}">
                <a16:creationId xmlns:a16="http://schemas.microsoft.com/office/drawing/2014/main" id="{AB42E356-F9D5-A108-301C-A8B46F3CEEAC}"/>
              </a:ext>
            </a:extLst>
          </p:cNvPr>
          <p:cNvSpPr txBox="1">
            <a:spLocks/>
          </p:cNvSpPr>
          <p:nvPr/>
        </p:nvSpPr>
        <p:spPr>
          <a:xfrm>
            <a:off x="5007428" y="1206136"/>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Aft>
                <a:spcPts val="1200"/>
              </a:spcAft>
              <a:buNone/>
            </a:pPr>
            <a:r>
              <a:rPr lang="en-US" sz="3600" dirty="0">
                <a:solidFill>
                  <a:srgbClr val="4A4A4A"/>
                </a:solidFill>
                <a:latin typeface="Roboto-Regular"/>
              </a:rPr>
              <a:t>Transcend dialogue to action</a:t>
            </a:r>
            <a:endParaRPr lang="en-US" sz="3600" dirty="0"/>
          </a:p>
        </p:txBody>
      </p:sp>
      <p:sp>
        <p:nvSpPr>
          <p:cNvPr id="6" name="Content Placeholder 2">
            <a:extLst>
              <a:ext uri="{FF2B5EF4-FFF2-40B4-BE49-F238E27FC236}">
                <a16:creationId xmlns:a16="http://schemas.microsoft.com/office/drawing/2014/main" id="{AB42E356-F9D5-A108-301C-A8B46F3CEEAC}"/>
              </a:ext>
            </a:extLst>
          </p:cNvPr>
          <p:cNvSpPr txBox="1">
            <a:spLocks/>
          </p:cNvSpPr>
          <p:nvPr/>
        </p:nvSpPr>
        <p:spPr>
          <a:xfrm>
            <a:off x="5007428" y="2185850"/>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Aft>
                <a:spcPts val="1200"/>
              </a:spcAft>
              <a:buNone/>
            </a:pPr>
            <a:r>
              <a:rPr lang="en-US" sz="3600" dirty="0">
                <a:solidFill>
                  <a:srgbClr val="4A4A4A"/>
                </a:solidFill>
                <a:latin typeface="Roboto-Regular"/>
              </a:rPr>
              <a:t>Avoid theological divides</a:t>
            </a:r>
            <a:endParaRPr lang="en-US" sz="3600" dirty="0"/>
          </a:p>
        </p:txBody>
      </p:sp>
      <p:sp>
        <p:nvSpPr>
          <p:cNvPr id="7" name="Content Placeholder 2">
            <a:extLst>
              <a:ext uri="{FF2B5EF4-FFF2-40B4-BE49-F238E27FC236}">
                <a16:creationId xmlns:a16="http://schemas.microsoft.com/office/drawing/2014/main" id="{AB42E356-F9D5-A108-301C-A8B46F3CEEAC}"/>
              </a:ext>
            </a:extLst>
          </p:cNvPr>
          <p:cNvSpPr txBox="1">
            <a:spLocks/>
          </p:cNvSpPr>
          <p:nvPr/>
        </p:nvSpPr>
        <p:spPr>
          <a:xfrm>
            <a:off x="5007428" y="3100249"/>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Aft>
                <a:spcPts val="1200"/>
              </a:spcAft>
              <a:buNone/>
            </a:pPr>
            <a:r>
              <a:rPr lang="en-US" sz="3600" dirty="0">
                <a:solidFill>
                  <a:srgbClr val="4A4A4A"/>
                </a:solidFill>
                <a:latin typeface="Roboto-Regular"/>
              </a:rPr>
              <a:t>Be introspective</a:t>
            </a:r>
            <a:endParaRPr lang="en-US" sz="3600" dirty="0"/>
          </a:p>
        </p:txBody>
      </p:sp>
      <p:sp>
        <p:nvSpPr>
          <p:cNvPr id="8" name="Content Placeholder 2">
            <a:extLst>
              <a:ext uri="{FF2B5EF4-FFF2-40B4-BE49-F238E27FC236}">
                <a16:creationId xmlns:a16="http://schemas.microsoft.com/office/drawing/2014/main" id="{AB42E356-F9D5-A108-301C-A8B46F3CEEAC}"/>
              </a:ext>
            </a:extLst>
          </p:cNvPr>
          <p:cNvSpPr txBox="1">
            <a:spLocks/>
          </p:cNvSpPr>
          <p:nvPr/>
        </p:nvSpPr>
        <p:spPr>
          <a:xfrm>
            <a:off x="4985657" y="4014650"/>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Aft>
                <a:spcPts val="1200"/>
              </a:spcAft>
              <a:buNone/>
            </a:pPr>
            <a:r>
              <a:rPr lang="en-US" sz="3600" dirty="0">
                <a:solidFill>
                  <a:srgbClr val="4A4A4A"/>
                </a:solidFill>
                <a:latin typeface="Roboto-Regular"/>
              </a:rPr>
              <a:t>Speak with one voice</a:t>
            </a:r>
            <a:endParaRPr lang="en-US" sz="3600" dirty="0"/>
          </a:p>
        </p:txBody>
      </p:sp>
      <p:sp>
        <p:nvSpPr>
          <p:cNvPr id="9" name="Content Placeholder 2">
            <a:extLst>
              <a:ext uri="{FF2B5EF4-FFF2-40B4-BE49-F238E27FC236}">
                <a16:creationId xmlns:a16="http://schemas.microsoft.com/office/drawing/2014/main" id="{AB42E356-F9D5-A108-301C-A8B46F3CEEAC}"/>
              </a:ext>
            </a:extLst>
          </p:cNvPr>
          <p:cNvSpPr txBox="1">
            <a:spLocks/>
          </p:cNvSpPr>
          <p:nvPr/>
        </p:nvSpPr>
        <p:spPr>
          <a:xfrm>
            <a:off x="4985657" y="4920343"/>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Aft>
                <a:spcPts val="1200"/>
              </a:spcAft>
              <a:buNone/>
            </a:pPr>
            <a:r>
              <a:rPr lang="en-US" sz="3600" dirty="0">
                <a:solidFill>
                  <a:srgbClr val="4A4A4A"/>
                </a:solidFill>
                <a:latin typeface="Roboto-Regular"/>
              </a:rPr>
              <a:t>Act in an independent manner</a:t>
            </a:r>
            <a:endParaRPr lang="en-US" sz="3600" dirty="0"/>
          </a:p>
        </p:txBody>
      </p:sp>
      <p:pic>
        <p:nvPicPr>
          <p:cNvPr id="11" name="Picture 5">
            <a:extLst>
              <a:ext uri="{FF2B5EF4-FFF2-40B4-BE49-F238E27FC236}">
                <a16:creationId xmlns:a16="http://schemas.microsoft.com/office/drawing/2014/main" id="{092B83F3-E78B-79E3-6339-3C35501F8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775" y="3217520"/>
            <a:ext cx="2992967" cy="2302808"/>
          </a:xfrm>
          <a:prstGeom prst="rect">
            <a:avLst/>
          </a:prstGeom>
        </p:spPr>
      </p:pic>
    </p:spTree>
    <p:extLst>
      <p:ext uri="{BB962C8B-B14F-4D97-AF65-F5344CB8AC3E}">
        <p14:creationId xmlns:p14="http://schemas.microsoft.com/office/powerpoint/2010/main" val="8071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1+#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1+#ppt_w/2"/>
                                          </p:val>
                                        </p:tav>
                                        <p:tav tm="100000">
                                          <p:val>
                                            <p:strVal val="#ppt_x"/>
                                          </p:val>
                                        </p:tav>
                                      </p:tavLst>
                                    </p:anim>
                                    <p:anim calcmode="lin" valueType="num">
                                      <p:cBhvr additive="base">
                                        <p:cTn id="13" dur="75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750" fill="hold"/>
                                        <p:tgtEl>
                                          <p:spTgt spid="7"/>
                                        </p:tgtEl>
                                        <p:attrNameLst>
                                          <p:attrName>ppt_x</p:attrName>
                                        </p:attrNameLst>
                                      </p:cBhvr>
                                      <p:tavLst>
                                        <p:tav tm="0">
                                          <p:val>
                                            <p:strVal val="1+#ppt_w/2"/>
                                          </p:val>
                                        </p:tav>
                                        <p:tav tm="100000">
                                          <p:val>
                                            <p:strVal val="#ppt_x"/>
                                          </p:val>
                                        </p:tav>
                                      </p:tavLst>
                                    </p:anim>
                                    <p:anim calcmode="lin" valueType="num">
                                      <p:cBhvr additive="base">
                                        <p:cTn id="18" dur="75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2"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1+#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750" fill="hold"/>
                                        <p:tgtEl>
                                          <p:spTgt spid="9"/>
                                        </p:tgtEl>
                                        <p:attrNameLst>
                                          <p:attrName>ppt_x</p:attrName>
                                        </p:attrNameLst>
                                      </p:cBhvr>
                                      <p:tavLst>
                                        <p:tav tm="0">
                                          <p:val>
                                            <p:strVal val="1+#ppt_w/2"/>
                                          </p:val>
                                        </p:tav>
                                        <p:tav tm="100000">
                                          <p:val>
                                            <p:strVal val="#ppt_x"/>
                                          </p:val>
                                        </p:tav>
                                      </p:tavLst>
                                    </p:anim>
                                    <p:anim calcmode="lin" valueType="num">
                                      <p:cBhvr additive="base">
                                        <p:cTn id="28" dur="75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Facilitator’s Role</a:t>
            </a:r>
          </a:p>
        </p:txBody>
      </p:sp>
      <p:sp>
        <p:nvSpPr>
          <p:cNvPr id="3" name="Content Placeholder 2"/>
          <p:cNvSpPr>
            <a:spLocks noGrp="1"/>
          </p:cNvSpPr>
          <p:nvPr>
            <p:ph idx="1"/>
          </p:nvPr>
        </p:nvSpPr>
        <p:spPr>
          <a:xfrm>
            <a:off x="1097280" y="2050322"/>
            <a:ext cx="10058400" cy="4172678"/>
          </a:xfrm>
        </p:spPr>
        <p:txBody>
          <a:bodyPr vert="horz" lIns="0" tIns="45720" rIns="0" bIns="45720" rtlCol="0" anchor="t">
            <a:noAutofit/>
          </a:bodyPr>
          <a:lstStyle/>
          <a:p>
            <a:pPr>
              <a:lnSpc>
                <a:spcPct val="114000"/>
              </a:lnSpc>
            </a:pPr>
            <a:r>
              <a:rPr lang="en-US" sz="3000" dirty="0"/>
              <a:t>Peer-to-Peer learning occurs when learners </a:t>
            </a:r>
            <a:r>
              <a:rPr lang="en-US" sz="3000" b="1" dirty="0">
                <a:solidFill>
                  <a:schemeClr val="accent1">
                    <a:lumMod val="75000"/>
                  </a:schemeClr>
                </a:solidFill>
              </a:rPr>
              <a:t>collaborate together</a:t>
            </a:r>
            <a:r>
              <a:rPr lang="en-US" sz="3000" dirty="0"/>
              <a:t> to gain understanding of a topic. While facilitation is necessary in order to present materials, encourage discourse, and guide participants, it is important to note that a facilitator is </a:t>
            </a:r>
            <a:r>
              <a:rPr lang="en-US" sz="3000" i="1" dirty="0"/>
              <a:t>not a teacher</a:t>
            </a:r>
            <a:r>
              <a:rPr lang="en-US" sz="3000" dirty="0"/>
              <a:t> </a:t>
            </a:r>
            <a:r>
              <a:rPr lang="en-US" sz="3000" i="1" dirty="0"/>
              <a:t>or instructor</a:t>
            </a:r>
            <a:r>
              <a:rPr lang="en-US" sz="3000" dirty="0"/>
              <a:t>. </a:t>
            </a:r>
            <a:r>
              <a:rPr lang="en-US" sz="3000" b="1" dirty="0"/>
              <a:t>In fact, all participants in a Faith for Rights session, including the facilitator, teach and learn from each other.</a:t>
            </a:r>
            <a:r>
              <a:rPr lang="en-US" sz="3000" dirty="0"/>
              <a:t> All are equal and all can exhibit leadership in the context of the Faith for Rights session.</a:t>
            </a:r>
          </a:p>
        </p:txBody>
      </p:sp>
    </p:spTree>
    <p:extLst>
      <p:ext uri="{BB962C8B-B14F-4D97-AF65-F5344CB8AC3E}">
        <p14:creationId xmlns:p14="http://schemas.microsoft.com/office/powerpoint/2010/main" val="3373155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6916B-2A96-0143-03D9-F3E244A0BAB8}"/>
              </a:ext>
            </a:extLst>
          </p:cNvPr>
          <p:cNvSpPr>
            <a:spLocks noGrp="1"/>
          </p:cNvSpPr>
          <p:nvPr>
            <p:ph type="title"/>
          </p:nvPr>
        </p:nvSpPr>
        <p:spPr>
          <a:xfrm>
            <a:off x="195943" y="616130"/>
            <a:ext cx="3962400" cy="2286000"/>
          </a:xfrm>
        </p:spPr>
        <p:txBody>
          <a:bodyPr>
            <a:noAutofit/>
          </a:bodyPr>
          <a:lstStyle/>
          <a:p>
            <a:r>
              <a:rPr lang="en-US" sz="5400" b="1" dirty="0"/>
              <a:t>Peer-to-Peer Learning</a:t>
            </a:r>
          </a:p>
        </p:txBody>
      </p:sp>
      <p:sp>
        <p:nvSpPr>
          <p:cNvPr id="5" name="Content Placeholder 2">
            <a:extLst>
              <a:ext uri="{FF2B5EF4-FFF2-40B4-BE49-F238E27FC236}">
                <a16:creationId xmlns:a16="http://schemas.microsoft.com/office/drawing/2014/main" id="{AB42E356-F9D5-A108-301C-A8B46F3CEEAC}"/>
              </a:ext>
            </a:extLst>
          </p:cNvPr>
          <p:cNvSpPr txBox="1">
            <a:spLocks/>
          </p:cNvSpPr>
          <p:nvPr/>
        </p:nvSpPr>
        <p:spPr>
          <a:xfrm>
            <a:off x="5007428" y="1222464"/>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Aft>
                <a:spcPts val="0"/>
              </a:spcAft>
              <a:buNone/>
            </a:pPr>
            <a:r>
              <a:rPr lang="en-US" sz="3600" b="1" dirty="0">
                <a:solidFill>
                  <a:schemeClr val="tx1"/>
                </a:solidFill>
                <a:latin typeface="Roboto-Regular"/>
              </a:rPr>
              <a:t>ENGAGE</a:t>
            </a:r>
            <a:r>
              <a:rPr lang="en-US" sz="3600" dirty="0">
                <a:solidFill>
                  <a:srgbClr val="4A4A4A"/>
                </a:solidFill>
                <a:latin typeface="Roboto-Regular"/>
              </a:rPr>
              <a:t> </a:t>
            </a:r>
          </a:p>
          <a:p>
            <a:pPr marL="0" indent="0">
              <a:lnSpc>
                <a:spcPct val="100000"/>
              </a:lnSpc>
              <a:spcBef>
                <a:spcPts val="0"/>
              </a:spcBef>
              <a:buNone/>
            </a:pPr>
            <a:r>
              <a:rPr lang="en-US" sz="3600" dirty="0">
                <a:solidFill>
                  <a:srgbClr val="4A4A4A"/>
                </a:solidFill>
                <a:latin typeface="Roboto-Regular"/>
              </a:rPr>
              <a:t>to ensure ownership</a:t>
            </a:r>
            <a:endParaRPr lang="en-US" sz="3600" dirty="0"/>
          </a:p>
        </p:txBody>
      </p:sp>
      <p:sp>
        <p:nvSpPr>
          <p:cNvPr id="6" name="Content Placeholder 2">
            <a:extLst>
              <a:ext uri="{FF2B5EF4-FFF2-40B4-BE49-F238E27FC236}">
                <a16:creationId xmlns:a16="http://schemas.microsoft.com/office/drawing/2014/main" id="{AB42E356-F9D5-A108-301C-A8B46F3CEEAC}"/>
              </a:ext>
            </a:extLst>
          </p:cNvPr>
          <p:cNvSpPr txBox="1">
            <a:spLocks/>
          </p:cNvSpPr>
          <p:nvPr/>
        </p:nvSpPr>
        <p:spPr>
          <a:xfrm>
            <a:off x="5007428" y="2795511"/>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b="1" dirty="0">
                <a:solidFill>
                  <a:schemeClr val="tx1"/>
                </a:solidFill>
                <a:latin typeface="Roboto-Regular"/>
              </a:rPr>
              <a:t>THINK</a:t>
            </a:r>
            <a:r>
              <a:rPr lang="en-US" sz="3600" dirty="0">
                <a:solidFill>
                  <a:srgbClr val="4A4A4A"/>
                </a:solidFill>
                <a:latin typeface="Roboto-Regular"/>
              </a:rPr>
              <a:t> </a:t>
            </a:r>
          </a:p>
          <a:p>
            <a:pPr marL="0" indent="0">
              <a:lnSpc>
                <a:spcPct val="100000"/>
              </a:lnSpc>
              <a:spcBef>
                <a:spcPts val="0"/>
              </a:spcBef>
              <a:buNone/>
            </a:pPr>
            <a:r>
              <a:rPr lang="en-US" sz="3600" dirty="0">
                <a:solidFill>
                  <a:srgbClr val="4A4A4A"/>
                </a:solidFill>
                <a:latin typeface="Roboto-Regular"/>
              </a:rPr>
              <a:t>critically to face challenges</a:t>
            </a:r>
            <a:endParaRPr lang="en-US" sz="3600" dirty="0"/>
          </a:p>
        </p:txBody>
      </p:sp>
      <p:sp>
        <p:nvSpPr>
          <p:cNvPr id="7" name="Content Placeholder 2">
            <a:extLst>
              <a:ext uri="{FF2B5EF4-FFF2-40B4-BE49-F238E27FC236}">
                <a16:creationId xmlns:a16="http://schemas.microsoft.com/office/drawing/2014/main" id="{AB42E356-F9D5-A108-301C-A8B46F3CEEAC}"/>
              </a:ext>
            </a:extLst>
          </p:cNvPr>
          <p:cNvSpPr txBox="1">
            <a:spLocks/>
          </p:cNvSpPr>
          <p:nvPr/>
        </p:nvSpPr>
        <p:spPr>
          <a:xfrm>
            <a:off x="5007428" y="4377271"/>
            <a:ext cx="6422570" cy="731521"/>
          </a:xfrm>
          <a:prstGeom prst="rect">
            <a:avLst/>
          </a:prstGeom>
        </p:spPr>
        <p:txBody>
          <a:bodyPr vert="horz" lIns="91440" tIns="45720" rIns="9144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buNone/>
            </a:pPr>
            <a:r>
              <a:rPr lang="en-US" sz="3600" b="1" dirty="0">
                <a:solidFill>
                  <a:schemeClr val="tx1"/>
                </a:solidFill>
                <a:latin typeface="Roboto-Regular"/>
              </a:rPr>
              <a:t>REINFORCE</a:t>
            </a:r>
            <a:r>
              <a:rPr lang="en-US" sz="3600" dirty="0">
                <a:solidFill>
                  <a:srgbClr val="4A4A4A"/>
                </a:solidFill>
                <a:latin typeface="Roboto-Regular"/>
              </a:rPr>
              <a:t> </a:t>
            </a:r>
          </a:p>
          <a:p>
            <a:pPr marL="0" indent="0">
              <a:lnSpc>
                <a:spcPct val="100000"/>
              </a:lnSpc>
              <a:spcBef>
                <a:spcPts val="0"/>
              </a:spcBef>
              <a:buNone/>
            </a:pPr>
            <a:r>
              <a:rPr lang="en-US" sz="3600" dirty="0">
                <a:solidFill>
                  <a:srgbClr val="4A4A4A"/>
                </a:solidFill>
                <a:latin typeface="Roboto-Regular"/>
              </a:rPr>
              <a:t>the mutual enhancement between </a:t>
            </a:r>
            <a:r>
              <a:rPr lang="en-US" sz="3600" i="1" dirty="0">
                <a:solidFill>
                  <a:schemeClr val="accent1">
                    <a:lumMod val="75000"/>
                  </a:schemeClr>
                </a:solidFill>
                <a:latin typeface="Roboto-Regular"/>
              </a:rPr>
              <a:t>Faith</a:t>
            </a:r>
            <a:r>
              <a:rPr lang="en-US" sz="3600" dirty="0">
                <a:solidFill>
                  <a:srgbClr val="4A4A4A"/>
                </a:solidFill>
                <a:latin typeface="Roboto-Regular"/>
              </a:rPr>
              <a:t> and </a:t>
            </a:r>
            <a:r>
              <a:rPr lang="en-US" sz="3600" i="1" dirty="0">
                <a:solidFill>
                  <a:schemeClr val="accent1">
                    <a:lumMod val="75000"/>
                  </a:schemeClr>
                </a:solidFill>
                <a:latin typeface="Roboto-Regular"/>
              </a:rPr>
              <a:t>Rights</a:t>
            </a:r>
            <a:endParaRPr lang="en-US" sz="3600" i="1" dirty="0">
              <a:solidFill>
                <a:schemeClr val="accent1">
                  <a:lumMod val="75000"/>
                </a:schemeClr>
              </a:solidFill>
            </a:endParaRPr>
          </a:p>
        </p:txBody>
      </p:sp>
      <p:pic>
        <p:nvPicPr>
          <p:cNvPr id="11" name="Picture 5">
            <a:extLst>
              <a:ext uri="{FF2B5EF4-FFF2-40B4-BE49-F238E27FC236}">
                <a16:creationId xmlns:a16="http://schemas.microsoft.com/office/drawing/2014/main" id="{092B83F3-E78B-79E3-6339-3C35501F88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563" y="3674720"/>
            <a:ext cx="2992967" cy="2302808"/>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9781" t="15642" r="7063"/>
          <a:stretch/>
        </p:blipFill>
        <p:spPr>
          <a:xfrm>
            <a:off x="0" y="3354207"/>
            <a:ext cx="4107052" cy="2777651"/>
          </a:xfrm>
          <a:prstGeom prst="rect">
            <a:avLst/>
          </a:prstGeom>
        </p:spPr>
      </p:pic>
    </p:spTree>
    <p:extLst>
      <p:ext uri="{BB962C8B-B14F-4D97-AF65-F5344CB8AC3E}">
        <p14:creationId xmlns:p14="http://schemas.microsoft.com/office/powerpoint/2010/main" val="35024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it work?</a:t>
            </a:r>
          </a:p>
        </p:txBody>
      </p:sp>
      <p:sp>
        <p:nvSpPr>
          <p:cNvPr id="3" name="Content Placeholder 2"/>
          <p:cNvSpPr>
            <a:spLocks noGrp="1"/>
          </p:cNvSpPr>
          <p:nvPr>
            <p:ph idx="1"/>
          </p:nvPr>
        </p:nvSpPr>
        <p:spPr>
          <a:xfrm>
            <a:off x="1097280" y="2048934"/>
            <a:ext cx="10058400" cy="4023360"/>
          </a:xfrm>
        </p:spPr>
        <p:txBody>
          <a:bodyPr>
            <a:normAutofit fontScale="85000" lnSpcReduction="10000"/>
          </a:bodyPr>
          <a:lstStyle/>
          <a:p>
            <a:pPr>
              <a:lnSpc>
                <a:spcPct val="145000"/>
              </a:lnSpc>
              <a:spcAft>
                <a:spcPts val="500"/>
              </a:spcAft>
            </a:pPr>
            <a:r>
              <a:rPr lang="en-US" sz="3200" dirty="0"/>
              <a:t>The peer-to-peer activities contain ideas for learning exercises such as how to unpack the 18 commitments, share personal stories, search for additional religious quotes or provide for inspiring examples of artistic expressions. </a:t>
            </a:r>
            <a:r>
              <a:rPr lang="en-US" sz="3200" b="1" dirty="0"/>
              <a:t>The whole concept is interactive, result-oriented and conducive to critical thinking.</a:t>
            </a:r>
            <a:r>
              <a:rPr lang="en-US" sz="3200" dirty="0"/>
              <a:t> Peer-to-Peer activities are open for adaptation by facilitators in order to tailor the modules to the specific context of the participants.</a:t>
            </a:r>
          </a:p>
        </p:txBody>
      </p:sp>
    </p:spTree>
    <p:extLst>
      <p:ext uri="{BB962C8B-B14F-4D97-AF65-F5344CB8AC3E}">
        <p14:creationId xmlns:p14="http://schemas.microsoft.com/office/powerpoint/2010/main" val="1066986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Ya4hgcMRNc"/>
          <p:cNvPicPr>
            <a:picLocks noGrp="1" noRot="1" noChangeAspect="1"/>
          </p:cNvPicPr>
          <p:nvPr>
            <p:ph idx="1"/>
            <a:videoFile r:link="rId1"/>
          </p:nvPr>
        </p:nvPicPr>
        <p:blipFill>
          <a:blip r:embed="rId4"/>
          <a:stretch>
            <a:fillRect/>
          </a:stretch>
        </p:blipFill>
        <p:spPr>
          <a:xfrm>
            <a:off x="856777" y="-1795"/>
            <a:ext cx="10845039" cy="6864130"/>
          </a:xfrm>
          <a:prstGeom prst="rect">
            <a:avLst/>
          </a:prstGeom>
        </p:spPr>
      </p:pic>
    </p:spTree>
    <p:extLst>
      <p:ext uri="{BB962C8B-B14F-4D97-AF65-F5344CB8AC3E}">
        <p14:creationId xmlns:p14="http://schemas.microsoft.com/office/powerpoint/2010/main" val="1853507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Peer-to-Peer Exercise:</a:t>
            </a:r>
            <a:r>
              <a:rPr lang="en-US" dirty="0"/>
              <a:t> </a:t>
            </a:r>
            <a:br>
              <a:rPr lang="en-US" dirty="0"/>
            </a:br>
            <a:r>
              <a:rPr lang="en-US" sz="3200" dirty="0"/>
              <a:t>UNPACKING THE 5 PRINCIPLES</a:t>
            </a:r>
            <a:endParaRPr lang="en-US" sz="3200" dirty="0">
              <a:ea typeface="Calibri Light"/>
              <a:cs typeface="Calibri Light"/>
            </a:endParaRPr>
          </a:p>
        </p:txBody>
      </p:sp>
      <p:sp>
        <p:nvSpPr>
          <p:cNvPr id="3" name="Content Placeholder 2"/>
          <p:cNvSpPr>
            <a:spLocks noGrp="1"/>
          </p:cNvSpPr>
          <p:nvPr>
            <p:ph idx="1"/>
          </p:nvPr>
        </p:nvSpPr>
        <p:spPr>
          <a:xfrm>
            <a:off x="1097280" y="1897596"/>
            <a:ext cx="9222377" cy="4023360"/>
          </a:xfrm>
        </p:spPr>
        <p:txBody>
          <a:bodyPr vert="horz" lIns="0" tIns="45720" rIns="0" bIns="45720" rtlCol="0" anchor="t">
            <a:noAutofit/>
          </a:bodyPr>
          <a:lstStyle/>
          <a:p>
            <a:pPr>
              <a:lnSpc>
                <a:spcPct val="125000"/>
              </a:lnSpc>
              <a:spcBef>
                <a:spcPts val="1000"/>
              </a:spcBef>
              <a:spcAft>
                <a:spcPts val="1000"/>
              </a:spcAft>
              <a:buFont typeface="Arial" panose="020B0604020202020204" pitchFamily="34" charset="0"/>
              <a:buChar char="•"/>
            </a:pPr>
            <a:r>
              <a:rPr lang="en-US" sz="3200" dirty="0">
                <a:ea typeface="Calibri"/>
                <a:cs typeface="Calibri"/>
              </a:rPr>
              <a:t> Choose one person to be a Facilitator</a:t>
            </a:r>
            <a:endParaRPr lang="en-US" dirty="0"/>
          </a:p>
          <a:p>
            <a:pPr>
              <a:lnSpc>
                <a:spcPct val="125000"/>
              </a:lnSpc>
              <a:spcBef>
                <a:spcPts val="1000"/>
              </a:spcBef>
              <a:spcAft>
                <a:spcPts val="1000"/>
              </a:spcAft>
              <a:buFont typeface="Arial" panose="020B0604020202020204" pitchFamily="34" charset="0"/>
              <a:buChar char="•"/>
            </a:pPr>
            <a:r>
              <a:rPr lang="en-US" sz="3200" dirty="0">
                <a:ea typeface="Calibri"/>
                <a:cs typeface="Calibri"/>
              </a:rPr>
              <a:t> Discuss the principle as a group</a:t>
            </a:r>
          </a:p>
          <a:p>
            <a:pPr marL="261938" indent="-261938">
              <a:lnSpc>
                <a:spcPct val="125000"/>
              </a:lnSpc>
              <a:spcBef>
                <a:spcPts val="1000"/>
              </a:spcBef>
              <a:spcAft>
                <a:spcPts val="1000"/>
              </a:spcAft>
              <a:buFont typeface="Arial" panose="020B0604020202020204" pitchFamily="34" charset="0"/>
              <a:buChar char="•"/>
            </a:pPr>
            <a:r>
              <a:rPr lang="en-US" sz="3200" dirty="0">
                <a:ea typeface="Calibri"/>
                <a:cs typeface="Calibri"/>
              </a:rPr>
              <a:t>Create a tweet, poster, or small artistic representation of the principle</a:t>
            </a:r>
          </a:p>
          <a:p>
            <a:pPr>
              <a:lnSpc>
                <a:spcPct val="125000"/>
              </a:lnSpc>
              <a:spcBef>
                <a:spcPts val="1000"/>
              </a:spcBef>
              <a:spcAft>
                <a:spcPts val="1000"/>
              </a:spcAft>
              <a:buFont typeface="Arial" panose="020B0604020202020204" pitchFamily="34" charset="0"/>
              <a:buChar char="•"/>
            </a:pPr>
            <a:r>
              <a:rPr lang="en-US" sz="3200" dirty="0">
                <a:ea typeface="Calibri"/>
                <a:cs typeface="Calibri"/>
              </a:rPr>
              <a:t> The group will present their work in plenary</a:t>
            </a:r>
          </a:p>
        </p:txBody>
      </p:sp>
    </p:spTree>
    <p:extLst>
      <p:ext uri="{BB962C8B-B14F-4D97-AF65-F5344CB8AC3E}">
        <p14:creationId xmlns:p14="http://schemas.microsoft.com/office/powerpoint/2010/main" val="3849009629"/>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536869-24B7-4BCA-91EB-B85AD9FC5C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DAADED-1FDC-4455-9121-C6E4D49A21E2}">
  <ds:schemaRefs>
    <ds:schemaRef ds:uri="http://schemas.microsoft.com/office/2006/documentManagement/types"/>
    <ds:schemaRef ds:uri="http://www.w3.org/XML/1998/namespace"/>
    <ds:schemaRef ds:uri="http://schemas.microsoft.com/office/2006/metadata/properties"/>
    <ds:schemaRef ds:uri="http://purl.org/dc/terms/"/>
    <ds:schemaRef ds:uri="http://purl.org/dc/elements/1.1/"/>
    <ds:schemaRef ds:uri="http://schemas.openxmlformats.org/package/2006/metadata/core-properties"/>
    <ds:schemaRef ds:uri="http://schemas.microsoft.com/office/infopath/2007/PartnerControls"/>
    <ds:schemaRef ds:uri="985ec44e-1bab-4c0b-9df0-6ba128686fc9"/>
    <ds:schemaRef ds:uri="383b3da0-f719-4995-b069-99d905c2a5ef"/>
    <ds:schemaRef ds:uri="79d7f8ca-f76d-437e-9427-00cd3bdb0a1d"/>
    <ds:schemaRef ds:uri="http://purl.org/dc/dcmitype/"/>
  </ds:schemaRefs>
</ds:datastoreItem>
</file>

<file path=customXml/itemProps3.xml><?xml version="1.0" encoding="utf-8"?>
<ds:datastoreItem xmlns:ds="http://schemas.openxmlformats.org/officeDocument/2006/customXml" ds:itemID="{D16B8F34-0DFC-4F77-8336-FFB6BC3722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4904</TotalTime>
  <Words>1127</Words>
  <Application>Microsoft Office PowerPoint</Application>
  <PresentationFormat>Widescreen</PresentationFormat>
  <Paragraphs>87</Paragraphs>
  <Slides>8</Slides>
  <Notes>8</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Arial,Sans-Serif</vt:lpstr>
      <vt:lpstr>Calibri</vt:lpstr>
      <vt:lpstr>Calibri Light</vt:lpstr>
      <vt:lpstr>Courier New</vt:lpstr>
      <vt:lpstr>Roboto-Regular</vt:lpstr>
      <vt:lpstr>Symbol</vt:lpstr>
      <vt:lpstr>Retrospect</vt:lpstr>
      <vt:lpstr>Retrospect</vt:lpstr>
      <vt:lpstr>The Foundation of Faith for Rights</vt:lpstr>
      <vt:lpstr>The Faith for Rights Facilitator</vt:lpstr>
      <vt:lpstr>Five Fundamental Principles</vt:lpstr>
      <vt:lpstr>The Facilitator’s Role</vt:lpstr>
      <vt:lpstr>Peer-to-Peer Learning</vt:lpstr>
      <vt:lpstr>How does it work?</vt:lpstr>
      <vt:lpstr>PowerPoint Presentation</vt:lpstr>
      <vt:lpstr>Peer-to-Peer Exercise:  UNPACKING THE 5 PRINCIPLES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 of Faith for Rights</dc:title>
  <dc:creator>Administrator</dc:creator>
  <cp:lastModifiedBy>Rosa SANZ DELGADO DE MOLINA</cp:lastModifiedBy>
  <cp:revision>170</cp:revision>
  <dcterms:created xsi:type="dcterms:W3CDTF">2023-04-22T18:57:04Z</dcterms:created>
  <dcterms:modified xsi:type="dcterms:W3CDTF">2023-11-27T14:52:14Z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