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7"/>
  </p:notesMasterIdLst>
  <p:sldIdLst>
    <p:sldId id="256" r:id="rId5"/>
    <p:sldId id="266" r:id="rId6"/>
    <p:sldId id="275" r:id="rId7"/>
    <p:sldId id="277" r:id="rId8"/>
    <p:sldId id="276" r:id="rId9"/>
    <p:sldId id="257" r:id="rId10"/>
    <p:sldId id="272" r:id="rId11"/>
    <p:sldId id="269" r:id="rId12"/>
    <p:sldId id="271" r:id="rId13"/>
    <p:sldId id="279" r:id="rId14"/>
    <p:sldId id="273" r:id="rId15"/>
    <p:sldId id="2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3" clrIdx="0">
    <p:extLst>
      <p:ext uri="{19B8F6BF-5375-455C-9EA6-DF929625EA0E}">
        <p15:presenceInfo xmlns:p15="http://schemas.microsoft.com/office/powerpoint/2012/main" userId="Administrator" providerId="None"/>
      </p:ext>
    </p:extLst>
  </p:cmAuthor>
  <p:cmAuthor id="2" name="Hillari" initials="Hi" lastIdx="3" clrIdx="1">
    <p:extLst>
      <p:ext uri="{19B8F6BF-5375-455C-9EA6-DF929625EA0E}">
        <p15:presenceInfo xmlns:p15="http://schemas.microsoft.com/office/powerpoint/2012/main" userId="1c299ad4280206c6" providerId="Windows Live"/>
      </p:ext>
    </p:extLst>
  </p:cmAuthor>
  <p:cmAuthor id="3" name="Thiago Alves Pinto" initials="TAP" lastIdx="4" clrIdx="2">
    <p:extLst>
      <p:ext uri="{19B8F6BF-5375-455C-9EA6-DF929625EA0E}">
        <p15:presenceInfo xmlns:p15="http://schemas.microsoft.com/office/powerpoint/2012/main" userId="1f6c5c3760ff4f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55818" autoAdjust="0"/>
  </p:normalViewPr>
  <p:slideViewPr>
    <p:cSldViewPr snapToGrid="0">
      <p:cViewPr varScale="1">
        <p:scale>
          <a:sx n="40" d="100"/>
          <a:sy n="40" d="100"/>
        </p:scale>
        <p:origin x="18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9EE37186-19CE-49E1-97C2-A67BB562F9E3}"/>
    <pc:docChg chg="modSld">
      <pc:chgData name="Rosa Maria Sanz Delgado De Molina" userId="7574b3c8-f6dd-4c2b-897b-6e4c417c21de" providerId="ADAL" clId="{9EE37186-19CE-49E1-97C2-A67BB562F9E3}" dt="2023-11-22T16:21:03.586" v="28" actId="20577"/>
      <pc:docMkLst>
        <pc:docMk/>
      </pc:docMkLst>
      <pc:sldChg chg="modNotesTx">
        <pc:chgData name="Rosa Maria Sanz Delgado De Molina" userId="7574b3c8-f6dd-4c2b-897b-6e4c417c21de" providerId="ADAL" clId="{9EE37186-19CE-49E1-97C2-A67BB562F9E3}" dt="2023-11-22T16:20:17.263" v="18" actId="20577"/>
        <pc:sldMkLst>
          <pc:docMk/>
          <pc:sldMk cId="814526635" sldId="256"/>
        </pc:sldMkLst>
      </pc:sldChg>
      <pc:sldChg chg="modNotesTx">
        <pc:chgData name="Rosa Maria Sanz Delgado De Molina" userId="7574b3c8-f6dd-4c2b-897b-6e4c417c21de" providerId="ADAL" clId="{9EE37186-19CE-49E1-97C2-A67BB562F9E3}" dt="2023-11-22T16:21:03.586" v="28" actId="20577"/>
        <pc:sldMkLst>
          <pc:docMk/>
          <pc:sldMk cId="2117369191" sldId="257"/>
        </pc:sldMkLst>
      </pc:sldChg>
      <pc:sldChg chg="modSp mod">
        <pc:chgData name="Rosa Maria Sanz Delgado De Molina" userId="7574b3c8-f6dd-4c2b-897b-6e4c417c21de" providerId="ADAL" clId="{9EE37186-19CE-49E1-97C2-A67BB562F9E3}" dt="2023-11-22T16:19:28.973" v="14" actId="6549"/>
        <pc:sldMkLst>
          <pc:docMk/>
          <pc:sldMk cId="104328497" sldId="266"/>
        </pc:sldMkLst>
        <pc:spChg chg="mod">
          <ac:chgData name="Rosa Maria Sanz Delgado De Molina" userId="7574b3c8-f6dd-4c2b-897b-6e4c417c21de" providerId="ADAL" clId="{9EE37186-19CE-49E1-97C2-A67BB562F9E3}" dt="2023-11-22T16:19:28.973" v="14" actId="6549"/>
          <ac:spMkLst>
            <pc:docMk/>
            <pc:sldMk cId="104328497" sldId="266"/>
            <ac:spMk id="2" creationId="{00000000-0000-0000-0000-000000000000}"/>
          </ac:spMkLst>
        </pc:spChg>
      </pc:sldChg>
      <pc:sldChg chg="modSp mod">
        <pc:chgData name="Rosa Maria Sanz Delgado De Molina" userId="7574b3c8-f6dd-4c2b-897b-6e4c417c21de" providerId="ADAL" clId="{9EE37186-19CE-49E1-97C2-A67BB562F9E3}" dt="2023-11-22T16:20:38.902" v="26" actId="6549"/>
        <pc:sldMkLst>
          <pc:docMk/>
          <pc:sldMk cId="3572800679" sldId="276"/>
        </pc:sldMkLst>
        <pc:spChg chg="mod">
          <ac:chgData name="Rosa Maria Sanz Delgado De Molina" userId="7574b3c8-f6dd-4c2b-897b-6e4c417c21de" providerId="ADAL" clId="{9EE37186-19CE-49E1-97C2-A67BB562F9E3}" dt="2023-11-22T16:20:38.902" v="26" actId="6549"/>
          <ac:spMkLst>
            <pc:docMk/>
            <pc:sldMk cId="3572800679" sldId="276"/>
            <ac:spMk id="4" creationId="{00000000-0000-0000-0000-000000000000}"/>
          </ac:spMkLst>
        </pc:spChg>
      </pc:sldChg>
    </pc:docChg>
  </pc:docChgLst>
  <pc:docChgLst>
    <pc:chgData name="Rosa Maria Sanz Delgado De Molina" userId="7574b3c8-f6dd-4c2b-897b-6e4c417c21de" providerId="ADAL" clId="{7FBA5539-8BE1-486F-B920-34347B104552}"/>
    <pc:docChg chg="custSel modSld">
      <pc:chgData name="Rosa Maria Sanz Delgado De Molina" userId="7574b3c8-f6dd-4c2b-897b-6e4c417c21de" providerId="ADAL" clId="{7FBA5539-8BE1-486F-B920-34347B104552}" dt="2023-11-24T14:27:59.443" v="12" actId="20577"/>
      <pc:docMkLst>
        <pc:docMk/>
      </pc:docMkLst>
      <pc:sldChg chg="modNotesTx">
        <pc:chgData name="Rosa Maria Sanz Delgado De Molina" userId="7574b3c8-f6dd-4c2b-897b-6e4c417c21de" providerId="ADAL" clId="{7FBA5539-8BE1-486F-B920-34347B104552}" dt="2023-11-24T14:26:02.878" v="1" actId="313"/>
        <pc:sldMkLst>
          <pc:docMk/>
          <pc:sldMk cId="814526635" sldId="256"/>
        </pc:sldMkLst>
      </pc:sldChg>
      <pc:sldChg chg="addSp mod modNotesTx">
        <pc:chgData name="Rosa Maria Sanz Delgado De Molina" userId="7574b3c8-f6dd-4c2b-897b-6e4c417c21de" providerId="ADAL" clId="{7FBA5539-8BE1-486F-B920-34347B104552}" dt="2023-11-24T14:27:59.443" v="12" actId="20577"/>
        <pc:sldMkLst>
          <pc:docMk/>
          <pc:sldMk cId="2839116897" sldId="258"/>
        </pc:sldMkLst>
        <pc:spChg chg="add">
          <ac:chgData name="Rosa Maria Sanz Delgado De Molina" userId="7574b3c8-f6dd-4c2b-897b-6e4c417c21de" providerId="ADAL" clId="{7FBA5539-8BE1-486F-B920-34347B104552}" dt="2023-11-24T14:27:47.032" v="8" actId="22"/>
          <ac:spMkLst>
            <pc:docMk/>
            <pc:sldMk cId="2839116897" sldId="258"/>
            <ac:spMk id="3" creationId="{AC96FEC4-B6DF-021B-5FD7-BA9614677167}"/>
          </ac:spMkLst>
        </pc:spChg>
      </pc:sldChg>
      <pc:sldChg chg="modSp mod modNotesTx">
        <pc:chgData name="Rosa Maria Sanz Delgado De Molina" userId="7574b3c8-f6dd-4c2b-897b-6e4c417c21de" providerId="ADAL" clId="{7FBA5539-8BE1-486F-B920-34347B104552}" dt="2023-11-24T14:26:11.896" v="3" actId="313"/>
        <pc:sldMkLst>
          <pc:docMk/>
          <pc:sldMk cId="104328497" sldId="266"/>
        </pc:sldMkLst>
        <pc:spChg chg="mod">
          <ac:chgData name="Rosa Maria Sanz Delgado De Molina" userId="7574b3c8-f6dd-4c2b-897b-6e4c417c21de" providerId="ADAL" clId="{7FBA5539-8BE1-486F-B920-34347B104552}" dt="2023-11-24T14:26:09.120" v="2" actId="313"/>
          <ac:spMkLst>
            <pc:docMk/>
            <pc:sldMk cId="104328497" sldId="266"/>
            <ac:spMk id="2" creationId="{00000000-0000-0000-0000-000000000000}"/>
          </ac:spMkLst>
        </pc:spChg>
      </pc:sldChg>
      <pc:sldChg chg="modNotesTx">
        <pc:chgData name="Rosa Maria Sanz Delgado De Molina" userId="7574b3c8-f6dd-4c2b-897b-6e4c417c21de" providerId="ADAL" clId="{7FBA5539-8BE1-486F-B920-34347B104552}" dt="2023-11-24T14:26:27.757" v="7" actId="313"/>
        <pc:sldMkLst>
          <pc:docMk/>
          <pc:sldMk cId="2437697062" sldId="273"/>
        </pc:sldMkLst>
      </pc:sldChg>
      <pc:sldChg chg="modSp mod">
        <pc:chgData name="Rosa Maria Sanz Delgado De Molina" userId="7574b3c8-f6dd-4c2b-897b-6e4c417c21de" providerId="ADAL" clId="{7FBA5539-8BE1-486F-B920-34347B104552}" dt="2023-11-24T14:26:16.538" v="4" actId="313"/>
        <pc:sldMkLst>
          <pc:docMk/>
          <pc:sldMk cId="4014395508" sldId="275"/>
        </pc:sldMkLst>
        <pc:spChg chg="mod">
          <ac:chgData name="Rosa Maria Sanz Delgado De Molina" userId="7574b3c8-f6dd-4c2b-897b-6e4c417c21de" providerId="ADAL" clId="{7FBA5539-8BE1-486F-B920-34347B104552}" dt="2023-11-24T14:26:16.538" v="4" actId="313"/>
          <ac:spMkLst>
            <pc:docMk/>
            <pc:sldMk cId="4014395508" sldId="275"/>
            <ac:spMk id="3" creationId="{00000000-0000-0000-0000-000000000000}"/>
          </ac:spMkLst>
        </pc:spChg>
      </pc:sldChg>
      <pc:sldChg chg="modNotesTx">
        <pc:chgData name="Rosa Maria Sanz Delgado De Molina" userId="7574b3c8-f6dd-4c2b-897b-6e4c417c21de" providerId="ADAL" clId="{7FBA5539-8BE1-486F-B920-34347B104552}" dt="2023-11-24T14:26:26.061" v="6" actId="313"/>
        <pc:sldMkLst>
          <pc:docMk/>
          <pc:sldMk cId="3572800679" sldId="276"/>
        </pc:sldMkLst>
      </pc:sldChg>
      <pc:sldChg chg="modNotesTx">
        <pc:chgData name="Rosa Maria Sanz Delgado De Molina" userId="7574b3c8-f6dd-4c2b-897b-6e4c417c21de" providerId="ADAL" clId="{7FBA5539-8BE1-486F-B920-34347B104552}" dt="2023-11-24T14:26:19.795" v="5" actId="313"/>
        <pc:sldMkLst>
          <pc:docMk/>
          <pc:sldMk cId="636480838" sldId="27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395EA5-F422-4D0B-A644-6CCF7226A9FB}" type="doc">
      <dgm:prSet loTypeId="urn:microsoft.com/office/officeart/2005/8/layout/arrow5" loCatId="relationship" qsTypeId="urn:microsoft.com/office/officeart/2005/8/quickstyle/3d5" qsCatId="3D" csTypeId="urn:microsoft.com/office/officeart/2005/8/colors/colorful2" csCatId="colorful" phldr="1"/>
      <dgm:spPr/>
      <dgm:t>
        <a:bodyPr/>
        <a:lstStyle/>
        <a:p>
          <a:endParaRPr lang="en-US"/>
        </a:p>
      </dgm:t>
    </dgm:pt>
    <dgm:pt modelId="{500060BD-83F5-4B92-8046-323F8E7DFBD8}">
      <dgm:prSet phldrT="[Text]"/>
      <dgm:spPr/>
      <dgm:t>
        <a:bodyPr/>
        <a:lstStyle/>
        <a:p>
          <a:r>
            <a:rPr lang="en-US" dirty="0"/>
            <a:t>FAITH</a:t>
          </a:r>
        </a:p>
      </dgm:t>
    </dgm:pt>
    <dgm:pt modelId="{685978D1-E40A-46AF-8038-5BE4948D3B11}" type="parTrans" cxnId="{57FA68D6-68E2-46BC-B317-09098E5FD74D}">
      <dgm:prSet/>
      <dgm:spPr/>
      <dgm:t>
        <a:bodyPr/>
        <a:lstStyle/>
        <a:p>
          <a:endParaRPr lang="en-US"/>
        </a:p>
      </dgm:t>
    </dgm:pt>
    <dgm:pt modelId="{9A3F6DDB-2DAA-4B0F-9886-ECD1F58E72FD}" type="sibTrans" cxnId="{57FA68D6-68E2-46BC-B317-09098E5FD74D}">
      <dgm:prSet/>
      <dgm:spPr/>
      <dgm:t>
        <a:bodyPr/>
        <a:lstStyle/>
        <a:p>
          <a:endParaRPr lang="en-US"/>
        </a:p>
      </dgm:t>
    </dgm:pt>
    <dgm:pt modelId="{53910242-358F-475E-B9CB-1C0ACD8051DB}">
      <dgm:prSet phldrT="[Text]"/>
      <dgm:spPr/>
      <dgm:t>
        <a:bodyPr/>
        <a:lstStyle/>
        <a:p>
          <a:r>
            <a:rPr lang="en-US" dirty="0"/>
            <a:t>HUMAN RIGHTS</a:t>
          </a:r>
        </a:p>
      </dgm:t>
    </dgm:pt>
    <dgm:pt modelId="{B5E5A242-59F3-4C97-9867-7E993ADA4639}" type="parTrans" cxnId="{AAFE71ED-4F2E-4255-8E9A-F488D6B98B27}">
      <dgm:prSet/>
      <dgm:spPr/>
      <dgm:t>
        <a:bodyPr/>
        <a:lstStyle/>
        <a:p>
          <a:endParaRPr lang="en-US"/>
        </a:p>
      </dgm:t>
    </dgm:pt>
    <dgm:pt modelId="{D75DF5F9-5945-4C3D-A9E2-29428EAA3F2E}" type="sibTrans" cxnId="{AAFE71ED-4F2E-4255-8E9A-F488D6B98B27}">
      <dgm:prSet/>
      <dgm:spPr/>
      <dgm:t>
        <a:bodyPr/>
        <a:lstStyle/>
        <a:p>
          <a:endParaRPr lang="en-US"/>
        </a:p>
      </dgm:t>
    </dgm:pt>
    <dgm:pt modelId="{3CEAAE2F-F381-4DFA-A977-11A8827A55C1}" type="pres">
      <dgm:prSet presAssocID="{72395EA5-F422-4D0B-A644-6CCF7226A9FB}" presName="diagram" presStyleCnt="0">
        <dgm:presLayoutVars>
          <dgm:dir/>
          <dgm:resizeHandles val="exact"/>
        </dgm:presLayoutVars>
      </dgm:prSet>
      <dgm:spPr/>
    </dgm:pt>
    <dgm:pt modelId="{DC0FB650-3AE7-4415-A198-1FB9716E7F98}" type="pres">
      <dgm:prSet presAssocID="{500060BD-83F5-4B92-8046-323F8E7DFBD8}" presName="arrow" presStyleLbl="node1" presStyleIdx="0" presStyleCnt="2">
        <dgm:presLayoutVars>
          <dgm:bulletEnabled val="1"/>
        </dgm:presLayoutVars>
      </dgm:prSet>
      <dgm:spPr/>
    </dgm:pt>
    <dgm:pt modelId="{694DDCC2-5176-4D8B-876B-835AA963C193}" type="pres">
      <dgm:prSet presAssocID="{53910242-358F-475E-B9CB-1C0ACD8051DB}" presName="arrow" presStyleLbl="node1" presStyleIdx="1" presStyleCnt="2">
        <dgm:presLayoutVars>
          <dgm:bulletEnabled val="1"/>
        </dgm:presLayoutVars>
      </dgm:prSet>
      <dgm:spPr/>
    </dgm:pt>
  </dgm:ptLst>
  <dgm:cxnLst>
    <dgm:cxn modelId="{13081A1B-3886-438F-B04D-5D375BC256B5}" type="presOf" srcId="{500060BD-83F5-4B92-8046-323F8E7DFBD8}" destId="{DC0FB650-3AE7-4415-A198-1FB9716E7F98}" srcOrd="0" destOrd="0" presId="urn:microsoft.com/office/officeart/2005/8/layout/arrow5"/>
    <dgm:cxn modelId="{4397B243-F24A-431E-B27A-52ECF551D4D1}" type="presOf" srcId="{72395EA5-F422-4D0B-A644-6CCF7226A9FB}" destId="{3CEAAE2F-F381-4DFA-A977-11A8827A55C1}" srcOrd="0" destOrd="0" presId="urn:microsoft.com/office/officeart/2005/8/layout/arrow5"/>
    <dgm:cxn modelId="{B0399C46-2830-4A9C-9C0C-E38DD57EAF2A}" type="presOf" srcId="{53910242-358F-475E-B9CB-1C0ACD8051DB}" destId="{694DDCC2-5176-4D8B-876B-835AA963C193}" srcOrd="0" destOrd="0" presId="urn:microsoft.com/office/officeart/2005/8/layout/arrow5"/>
    <dgm:cxn modelId="{57FA68D6-68E2-46BC-B317-09098E5FD74D}" srcId="{72395EA5-F422-4D0B-A644-6CCF7226A9FB}" destId="{500060BD-83F5-4B92-8046-323F8E7DFBD8}" srcOrd="0" destOrd="0" parTransId="{685978D1-E40A-46AF-8038-5BE4948D3B11}" sibTransId="{9A3F6DDB-2DAA-4B0F-9886-ECD1F58E72FD}"/>
    <dgm:cxn modelId="{AAFE71ED-4F2E-4255-8E9A-F488D6B98B27}" srcId="{72395EA5-F422-4D0B-A644-6CCF7226A9FB}" destId="{53910242-358F-475E-B9CB-1C0ACD8051DB}" srcOrd="1" destOrd="0" parTransId="{B5E5A242-59F3-4C97-9867-7E993ADA4639}" sibTransId="{D75DF5F9-5945-4C3D-A9E2-29428EAA3F2E}"/>
    <dgm:cxn modelId="{CBF58B7B-A44C-4C03-8BA2-715792F7F633}" type="presParOf" srcId="{3CEAAE2F-F381-4DFA-A977-11A8827A55C1}" destId="{DC0FB650-3AE7-4415-A198-1FB9716E7F98}" srcOrd="0" destOrd="0" presId="urn:microsoft.com/office/officeart/2005/8/layout/arrow5"/>
    <dgm:cxn modelId="{6AB41490-ECC5-4AFC-B309-9D2B67AEE529}" type="presParOf" srcId="{3CEAAE2F-F381-4DFA-A977-11A8827A55C1}" destId="{694DDCC2-5176-4D8B-876B-835AA963C193}"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395EA5-F422-4D0B-A644-6CCF7226A9FB}" type="doc">
      <dgm:prSet loTypeId="urn:microsoft.com/office/officeart/2005/8/layout/arrow5" loCatId="relationship" qsTypeId="urn:microsoft.com/office/officeart/2005/8/quickstyle/3d5" qsCatId="3D" csTypeId="urn:microsoft.com/office/officeart/2005/8/colors/colorful2" csCatId="colorful" phldr="1"/>
      <dgm:spPr/>
      <dgm:t>
        <a:bodyPr/>
        <a:lstStyle/>
        <a:p>
          <a:endParaRPr lang="en-US"/>
        </a:p>
      </dgm:t>
    </dgm:pt>
    <dgm:pt modelId="{500060BD-83F5-4B92-8046-323F8E7DFBD8}">
      <dgm:prSet phldrT="[Text]"/>
      <dgm:spPr/>
      <dgm:t>
        <a:bodyPr/>
        <a:lstStyle/>
        <a:p>
          <a:r>
            <a:rPr lang="en-US" dirty="0"/>
            <a:t>FAITH</a:t>
          </a:r>
        </a:p>
      </dgm:t>
    </dgm:pt>
    <dgm:pt modelId="{685978D1-E40A-46AF-8038-5BE4948D3B11}" type="parTrans" cxnId="{57FA68D6-68E2-46BC-B317-09098E5FD74D}">
      <dgm:prSet/>
      <dgm:spPr/>
      <dgm:t>
        <a:bodyPr/>
        <a:lstStyle/>
        <a:p>
          <a:endParaRPr lang="en-US"/>
        </a:p>
      </dgm:t>
    </dgm:pt>
    <dgm:pt modelId="{9A3F6DDB-2DAA-4B0F-9886-ECD1F58E72FD}" type="sibTrans" cxnId="{57FA68D6-68E2-46BC-B317-09098E5FD74D}">
      <dgm:prSet/>
      <dgm:spPr/>
      <dgm:t>
        <a:bodyPr/>
        <a:lstStyle/>
        <a:p>
          <a:endParaRPr lang="en-US"/>
        </a:p>
      </dgm:t>
    </dgm:pt>
    <dgm:pt modelId="{53910242-358F-475E-B9CB-1C0ACD8051DB}">
      <dgm:prSet phldrT="[Text]"/>
      <dgm:spPr/>
      <dgm:t>
        <a:bodyPr/>
        <a:lstStyle/>
        <a:p>
          <a:r>
            <a:rPr lang="en-US" dirty="0"/>
            <a:t>HUMAN RIGHTS</a:t>
          </a:r>
        </a:p>
      </dgm:t>
    </dgm:pt>
    <dgm:pt modelId="{B5E5A242-59F3-4C97-9867-7E993ADA4639}" type="parTrans" cxnId="{AAFE71ED-4F2E-4255-8E9A-F488D6B98B27}">
      <dgm:prSet/>
      <dgm:spPr/>
      <dgm:t>
        <a:bodyPr/>
        <a:lstStyle/>
        <a:p>
          <a:endParaRPr lang="en-US"/>
        </a:p>
      </dgm:t>
    </dgm:pt>
    <dgm:pt modelId="{D75DF5F9-5945-4C3D-A9E2-29428EAA3F2E}" type="sibTrans" cxnId="{AAFE71ED-4F2E-4255-8E9A-F488D6B98B27}">
      <dgm:prSet/>
      <dgm:spPr/>
      <dgm:t>
        <a:bodyPr/>
        <a:lstStyle/>
        <a:p>
          <a:endParaRPr lang="en-US"/>
        </a:p>
      </dgm:t>
    </dgm:pt>
    <dgm:pt modelId="{3CEAAE2F-F381-4DFA-A977-11A8827A55C1}" type="pres">
      <dgm:prSet presAssocID="{72395EA5-F422-4D0B-A644-6CCF7226A9FB}" presName="diagram" presStyleCnt="0">
        <dgm:presLayoutVars>
          <dgm:dir/>
          <dgm:resizeHandles val="exact"/>
        </dgm:presLayoutVars>
      </dgm:prSet>
      <dgm:spPr/>
    </dgm:pt>
    <dgm:pt modelId="{DC0FB650-3AE7-4415-A198-1FB9716E7F98}" type="pres">
      <dgm:prSet presAssocID="{500060BD-83F5-4B92-8046-323F8E7DFBD8}" presName="arrow" presStyleLbl="node1" presStyleIdx="0" presStyleCnt="2">
        <dgm:presLayoutVars>
          <dgm:bulletEnabled val="1"/>
        </dgm:presLayoutVars>
      </dgm:prSet>
      <dgm:spPr/>
    </dgm:pt>
    <dgm:pt modelId="{694DDCC2-5176-4D8B-876B-835AA963C193}" type="pres">
      <dgm:prSet presAssocID="{53910242-358F-475E-B9CB-1C0ACD8051DB}" presName="arrow" presStyleLbl="node1" presStyleIdx="1" presStyleCnt="2">
        <dgm:presLayoutVars>
          <dgm:bulletEnabled val="1"/>
        </dgm:presLayoutVars>
      </dgm:prSet>
      <dgm:spPr/>
    </dgm:pt>
  </dgm:ptLst>
  <dgm:cxnLst>
    <dgm:cxn modelId="{13081A1B-3886-438F-B04D-5D375BC256B5}" type="presOf" srcId="{500060BD-83F5-4B92-8046-323F8E7DFBD8}" destId="{DC0FB650-3AE7-4415-A198-1FB9716E7F98}" srcOrd="0" destOrd="0" presId="urn:microsoft.com/office/officeart/2005/8/layout/arrow5"/>
    <dgm:cxn modelId="{4397B243-F24A-431E-B27A-52ECF551D4D1}" type="presOf" srcId="{72395EA5-F422-4D0B-A644-6CCF7226A9FB}" destId="{3CEAAE2F-F381-4DFA-A977-11A8827A55C1}" srcOrd="0" destOrd="0" presId="urn:microsoft.com/office/officeart/2005/8/layout/arrow5"/>
    <dgm:cxn modelId="{B0399C46-2830-4A9C-9C0C-E38DD57EAF2A}" type="presOf" srcId="{53910242-358F-475E-B9CB-1C0ACD8051DB}" destId="{694DDCC2-5176-4D8B-876B-835AA963C193}" srcOrd="0" destOrd="0" presId="urn:microsoft.com/office/officeart/2005/8/layout/arrow5"/>
    <dgm:cxn modelId="{57FA68D6-68E2-46BC-B317-09098E5FD74D}" srcId="{72395EA5-F422-4D0B-A644-6CCF7226A9FB}" destId="{500060BD-83F5-4B92-8046-323F8E7DFBD8}" srcOrd="0" destOrd="0" parTransId="{685978D1-E40A-46AF-8038-5BE4948D3B11}" sibTransId="{9A3F6DDB-2DAA-4B0F-9886-ECD1F58E72FD}"/>
    <dgm:cxn modelId="{AAFE71ED-4F2E-4255-8E9A-F488D6B98B27}" srcId="{72395EA5-F422-4D0B-A644-6CCF7226A9FB}" destId="{53910242-358F-475E-B9CB-1C0ACD8051DB}" srcOrd="1" destOrd="0" parTransId="{B5E5A242-59F3-4C97-9867-7E993ADA4639}" sibTransId="{D75DF5F9-5945-4C3D-A9E2-29428EAA3F2E}"/>
    <dgm:cxn modelId="{CBF58B7B-A44C-4C03-8BA2-715792F7F633}" type="presParOf" srcId="{3CEAAE2F-F381-4DFA-A977-11A8827A55C1}" destId="{DC0FB650-3AE7-4415-A198-1FB9716E7F98}" srcOrd="0" destOrd="0" presId="urn:microsoft.com/office/officeart/2005/8/layout/arrow5"/>
    <dgm:cxn modelId="{6AB41490-ECC5-4AFC-B309-9D2B67AEE529}" type="presParOf" srcId="{3CEAAE2F-F381-4DFA-A977-11A8827A55C1}" destId="{694DDCC2-5176-4D8B-876B-835AA963C193}"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FB650-3AE7-4415-A198-1FB9716E7F98}">
      <dsp:nvSpPr>
        <dsp:cNvPr id="0" name=""/>
        <dsp:cNvSpPr/>
      </dsp:nvSpPr>
      <dsp:spPr>
        <a:xfrm rot="16200000">
          <a:off x="1562" y="660047"/>
          <a:ext cx="3481954" cy="3481954"/>
        </a:xfrm>
        <a:prstGeom prst="downArrow">
          <a:avLst>
            <a:gd name="adj1" fmla="val 50000"/>
            <a:gd name="adj2" fmla="val 3500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US" sz="4100" kern="1200" dirty="0"/>
            <a:t>FAITH</a:t>
          </a:r>
        </a:p>
      </dsp:txBody>
      <dsp:txXfrm rot="5400000">
        <a:off x="1563" y="1530535"/>
        <a:ext cx="2872612" cy="1740977"/>
      </dsp:txXfrm>
    </dsp:sp>
    <dsp:sp modelId="{694DDCC2-5176-4D8B-876B-835AA963C193}">
      <dsp:nvSpPr>
        <dsp:cNvPr id="0" name=""/>
        <dsp:cNvSpPr/>
      </dsp:nvSpPr>
      <dsp:spPr>
        <a:xfrm rot="5400000">
          <a:off x="3719556" y="660047"/>
          <a:ext cx="3481954" cy="3481954"/>
        </a:xfrm>
        <a:prstGeom prst="downArrow">
          <a:avLst>
            <a:gd name="adj1" fmla="val 50000"/>
            <a:gd name="adj2" fmla="val 35000"/>
          </a:avLst>
        </a:prstGeom>
        <a:solidFill>
          <a:schemeClr val="accent2">
            <a:hueOff val="-1331824"/>
            <a:satOff val="-586"/>
            <a:lumOff val="156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US" sz="4100" kern="1200" dirty="0"/>
            <a:t>HUMAN RIGHTS</a:t>
          </a:r>
        </a:p>
      </dsp:txBody>
      <dsp:txXfrm rot="-5400000">
        <a:off x="4328899" y="1530536"/>
        <a:ext cx="2872612" cy="17409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FB650-3AE7-4415-A198-1FB9716E7F98}">
      <dsp:nvSpPr>
        <dsp:cNvPr id="0" name=""/>
        <dsp:cNvSpPr/>
      </dsp:nvSpPr>
      <dsp:spPr>
        <a:xfrm rot="16200000">
          <a:off x="1562" y="660047"/>
          <a:ext cx="3481954" cy="3481954"/>
        </a:xfrm>
        <a:prstGeom prst="downArrow">
          <a:avLst>
            <a:gd name="adj1" fmla="val 50000"/>
            <a:gd name="adj2" fmla="val 3500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US" sz="4100" kern="1200" dirty="0"/>
            <a:t>FAITH</a:t>
          </a:r>
        </a:p>
      </dsp:txBody>
      <dsp:txXfrm rot="5400000">
        <a:off x="1563" y="1530535"/>
        <a:ext cx="2872612" cy="1740977"/>
      </dsp:txXfrm>
    </dsp:sp>
    <dsp:sp modelId="{694DDCC2-5176-4D8B-876B-835AA963C193}">
      <dsp:nvSpPr>
        <dsp:cNvPr id="0" name=""/>
        <dsp:cNvSpPr/>
      </dsp:nvSpPr>
      <dsp:spPr>
        <a:xfrm rot="5400000">
          <a:off x="3719556" y="660047"/>
          <a:ext cx="3481954" cy="3481954"/>
        </a:xfrm>
        <a:prstGeom prst="downArrow">
          <a:avLst>
            <a:gd name="adj1" fmla="val 50000"/>
            <a:gd name="adj2" fmla="val 35000"/>
          </a:avLst>
        </a:prstGeom>
        <a:solidFill>
          <a:schemeClr val="accent2">
            <a:hueOff val="-1331824"/>
            <a:satOff val="-586"/>
            <a:lumOff val="156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US" sz="4100" kern="1200" dirty="0"/>
            <a:t>HUMAN RIGHTS</a:t>
          </a:r>
        </a:p>
      </dsp:txBody>
      <dsp:txXfrm rot="-5400000">
        <a:off x="4328899" y="1530536"/>
        <a:ext cx="2872612" cy="1740977"/>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ohchr.org/en/faith-for-rights/module-0-introductory-sessio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to Facilitator:</a:t>
            </a:r>
            <a:endParaRPr lang="en-GB" sz="1800" dirty="0">
              <a:latin typeface="Calibri" panose="020F0502020204030204" pitchFamily="34" charset="0"/>
              <a:cs typeface="Calibri" panose="020F0502020204030204" pitchFamily="34" charset="0"/>
            </a:endParaRPr>
          </a:p>
          <a:p>
            <a:pPr marL="0" marR="0" lvl="0" indent="0" algn="l" defTabSz="914400">
              <a:lnSpc>
                <a:spcPct val="100000"/>
              </a:lnSpc>
              <a:spcBef>
                <a:spcPts val="0"/>
              </a:spcBef>
              <a:spcAft>
                <a:spcPts val="0"/>
              </a:spcAft>
              <a:buClrTx/>
              <a:buSzTx/>
              <a:buFontTx/>
              <a:buNone/>
              <a:tabLst/>
              <a:defRPr/>
            </a:pPr>
            <a:r>
              <a:rPr lang="en-US" sz="1800" dirty="0">
                <a:latin typeface="Calibri"/>
                <a:ea typeface="Times New Roman" panose="02020603050405020304" pitchFamily="18" charset="0"/>
                <a:cs typeface="Calibri"/>
              </a:rPr>
              <a:t>Session</a:t>
            </a:r>
            <a:r>
              <a:rPr lang="en-US" sz="1800" dirty="0">
                <a:effectLst/>
                <a:latin typeface="Calibri"/>
                <a:ea typeface="Times New Roman" panose="02020603050405020304" pitchFamily="18" charset="0"/>
                <a:cs typeface="Calibri"/>
              </a:rPr>
              <a:t> 1 is divided into two parts; one is an introduction to the training event, and the other is an overview of the Faith for Rights framework. The introduction to the training event already follows the principles of peer-to-peer learning. In the Faith for Rights toolkit, these introductory elements can be found in </a:t>
            </a:r>
            <a:r>
              <a:rPr lang="en-US" sz="1800" u="sng" dirty="0">
                <a:solidFill>
                  <a:srgbClr val="0563C1"/>
                </a:solidFill>
                <a:effectLst/>
                <a:latin typeface="Calibri"/>
                <a:ea typeface="Times New Roman" panose="02020603050405020304" pitchFamily="18" charset="0"/>
                <a:cs typeface="Calibri"/>
                <a:hlinkClick r:id="rId3"/>
              </a:rPr>
              <a:t>Module 0</a:t>
            </a:r>
            <a:r>
              <a:rPr lang="en-US" sz="1800" dirty="0">
                <a:effectLst/>
                <a:latin typeface="Calibri"/>
                <a:ea typeface="Times New Roman" panose="02020603050405020304" pitchFamily="18" charset="0"/>
                <a:cs typeface="Calibri"/>
              </a:rPr>
              <a:t>.</a:t>
            </a:r>
            <a:endParaRPr lang="en-GB" sz="1800" dirty="0">
              <a:effectLst/>
              <a:latin typeface="Calibri"/>
              <a:ea typeface="Times New Roman" panose="02020603050405020304" pitchFamily="18" charset="0"/>
              <a:cs typeface="Calibri"/>
            </a:endParaRPr>
          </a:p>
          <a:p>
            <a:endParaRPr lang="en-US" b="1" dirty="0"/>
          </a:p>
          <a:p>
            <a:r>
              <a:rPr lang="en-US" dirty="0"/>
              <a:t>The Faith for Rights training package contains enough learning content to ensure a high level of understanding of the Faith for Rights </a:t>
            </a:r>
            <a:r>
              <a:rPr lang="en-US" dirty="0" err="1"/>
              <a:t>programme</a:t>
            </a:r>
            <a:r>
              <a:rPr lang="en-US" dirty="0"/>
              <a:t> and how it can be used to benefit diverse communities. Therefore, it is not recommended that all of the included material should be </a:t>
            </a:r>
            <a:r>
              <a:rPr lang="en-US" dirty="0" err="1"/>
              <a:t>utilised</a:t>
            </a:r>
            <a:r>
              <a:rPr lang="en-US" dirty="0"/>
              <a:t>. The content is designed so that facilitators will have the opportunity to select material based on the needs and preferences of the audience for which they are preparing the training. </a:t>
            </a: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[Provide</a:t>
            </a:r>
            <a:r>
              <a:rPr lang="en-US" baseline="0" dirty="0"/>
              <a:t> participants with the Handout - Simplified 18 Commitments on “Faith for Rights”]</a:t>
            </a:r>
          </a:p>
          <a:p>
            <a:endParaRPr lang="en-US" dirty="0"/>
          </a:p>
          <a:p>
            <a:r>
              <a:rPr lang="en-US" dirty="0"/>
              <a:t>The 18 modules in the Faith for Rights toolkit are based on the 18 commitments on Faith for Rights. </a:t>
            </a:r>
            <a:r>
              <a:rPr lang="en-US" sz="1400" b="0" i="0" dirty="0"/>
              <a:t>These 18 commitments reach out to people of different religions and beliefs in all regions of the world. </a:t>
            </a:r>
          </a:p>
          <a:p>
            <a:endParaRPr lang="en-US" sz="1200" i="1" dirty="0"/>
          </a:p>
          <a:p>
            <a:r>
              <a:rPr lang="en-US" sz="1200" dirty="0"/>
              <a:t>Peer-to-peer learning centered on the 18 commitments serves a triple purpose:</a:t>
            </a:r>
          </a:p>
          <a:p>
            <a:pPr marL="514350" indent="-514350">
              <a:buFont typeface="+mj-lt"/>
              <a:buAutoNum type="arabicPeriod"/>
            </a:pPr>
            <a:r>
              <a:rPr lang="en-US" sz="1200" b="1" dirty="0"/>
              <a:t>Engage </a:t>
            </a:r>
            <a:r>
              <a:rPr lang="en-US" sz="1200" dirty="0"/>
              <a:t>participants to ensure ownership</a:t>
            </a:r>
          </a:p>
          <a:p>
            <a:pPr marL="514350" indent="-514350">
              <a:buFont typeface="+mj-lt"/>
              <a:buAutoNum type="arabicPeriod"/>
            </a:pPr>
            <a:r>
              <a:rPr lang="en-US" sz="1200" b="1" dirty="0"/>
              <a:t>Encourage</a:t>
            </a:r>
            <a:r>
              <a:rPr lang="en-US" sz="1200" dirty="0"/>
              <a:t> critical thinking to face challenges</a:t>
            </a:r>
          </a:p>
          <a:p>
            <a:pPr marL="514350" indent="-514350">
              <a:buFont typeface="+mj-lt"/>
              <a:buAutoNum type="arabicPeriod"/>
            </a:pPr>
            <a:r>
              <a:rPr lang="en-US" sz="1200" b="1" dirty="0"/>
              <a:t>Reinforce</a:t>
            </a:r>
            <a:r>
              <a:rPr lang="en-US" sz="1200" dirty="0"/>
              <a:t> the mutual enhancement between faith and rights</a:t>
            </a:r>
          </a:p>
          <a:p>
            <a:endParaRPr lang="en-US" baseline="0" dirty="0"/>
          </a:p>
          <a:p>
            <a:r>
              <a:rPr lang="en-US" b="1" baseline="0" dirty="0"/>
              <a:t>Engage in a brief discussion with participants about the 18 commitments. Suggested discussion question:</a:t>
            </a:r>
          </a:p>
          <a:p>
            <a:pPr marL="171450" indent="-171450">
              <a:buFont typeface="Arial" panose="020B0604020202020204" pitchFamily="34" charset="0"/>
              <a:buChar char="•"/>
            </a:pPr>
            <a:r>
              <a:rPr lang="en-US" baseline="0" dirty="0"/>
              <a:t>Which of the 18 commitments is most important to you? Why?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10</a:t>
            </a:fld>
            <a:endParaRPr lang="en-US" dirty="0"/>
          </a:p>
        </p:txBody>
      </p:sp>
    </p:spTree>
    <p:extLst>
      <p:ext uri="{BB962C8B-B14F-4D97-AF65-F5344CB8AC3E}">
        <p14:creationId xmlns:p14="http://schemas.microsoft.com/office/powerpoint/2010/main" val="4222045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Faith for</a:t>
            </a:r>
            <a:r>
              <a:rPr lang="en-US" sz="1200" b="0" i="0" kern="1200" baseline="0" dirty="0">
                <a:solidFill>
                  <a:schemeClr val="tx1"/>
                </a:solidFill>
                <a:effectLst/>
                <a:latin typeface="+mn-lt"/>
                <a:ea typeface="+mn-ea"/>
                <a:cs typeface="+mn-cs"/>
              </a:rPr>
              <a:t> Rights toolkit contains 18 modules, mirroring each of the commitments on “Faith for Rights” These modules offer concrete ideas for peer-to-peer learning exercises. The whole concept is interactive, result-oriented and conducive to critical thinking. It is open for adaptation by facilitators in order to tailor the modules to the specific context of the participants. </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In this training event, you will be provided with experience participating in some of the peer-to-peer learning activities, information on how you can use the Faith for Rights Toolkit, and additional resources that have been developed within the Faith for Rights Framework. </a:t>
            </a: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11</a:t>
            </a:fld>
            <a:endParaRPr lang="en-US" dirty="0"/>
          </a:p>
        </p:txBody>
      </p:sp>
    </p:spTree>
    <p:extLst>
      <p:ext uri="{BB962C8B-B14F-4D97-AF65-F5344CB8AC3E}">
        <p14:creationId xmlns:p14="http://schemas.microsoft.com/office/powerpoint/2010/main" val="1667827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r>
              <a:rPr lang="en-US" baseline="0" dirty="0"/>
              <a:t> to the participants that they will watch this video (https://www.youtube.com/watch?v=EOxRUKWg430&amp;t=3s) to get an overview of the objective of the Faith for Rights framework. After the video there will be a group discussion based on the following questions: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are ways that you have observed religious leaders defending human rights? How are human rights sometimes undermined by religious leaders?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In your own experience, how are human rights and faith mutually supportive?</a:t>
            </a: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How can faith stand up for rights?</a:t>
            </a:r>
            <a:endParaRPr lang="en-US" sz="1200" kern="1200" dirty="0">
              <a:solidFill>
                <a:schemeClr val="tx1"/>
              </a:solidFill>
              <a:effectLst/>
              <a:latin typeface="+mn-lt"/>
              <a:ea typeface="+mn-ea"/>
              <a:cs typeface="+mn-cs"/>
            </a:endParaRPr>
          </a:p>
          <a:p>
            <a:endParaRPr lang="en-US" baseline="0" dirty="0"/>
          </a:p>
          <a:p>
            <a:r>
              <a:rPr lang="en-US" baseline="0" dirty="0"/>
              <a:t>Pass out “Introduction to the Faith for Rights Framework – Reflection Questions Handout” questions before starting the video. (Or refer participants to page x in the workbook)</a:t>
            </a:r>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12</a:t>
            </a:fld>
            <a:endParaRPr lang="en-US" dirty="0"/>
          </a:p>
        </p:txBody>
      </p:sp>
    </p:spTree>
    <p:extLst>
      <p:ext uri="{BB962C8B-B14F-4D97-AF65-F5344CB8AC3E}">
        <p14:creationId xmlns:p14="http://schemas.microsoft.com/office/powerpoint/2010/main" val="1094976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introduce</a:t>
            </a:r>
            <a:r>
              <a:rPr lang="en-US" baseline="0" dirty="0"/>
              <a:t> yourself. Explain that the purpose of this training event is:</a:t>
            </a:r>
          </a:p>
          <a:p>
            <a:pPr marL="171450" indent="-171450">
              <a:buFont typeface="Arial" panose="020B0604020202020204" pitchFamily="34" charset="0"/>
              <a:buChar char="•"/>
            </a:pPr>
            <a:r>
              <a:rPr lang="en-US" baseline="0" dirty="0"/>
              <a:t>To learn about the Faith for Rights framework, what it is and how to use it within their own communities.</a:t>
            </a:r>
          </a:p>
          <a:p>
            <a:pPr marL="171450" indent="-171450">
              <a:buFont typeface="Arial" panose="020B0604020202020204" pitchFamily="34" charset="0"/>
              <a:buChar char="•"/>
            </a:pPr>
            <a:r>
              <a:rPr lang="en-US" baseline="0" dirty="0"/>
              <a:t>To engage in peer-to-peer discussions and activities that will broaden understanding of the Human Rights framework and freedom of conscience. </a:t>
            </a:r>
          </a:p>
          <a:p>
            <a:pPr marL="171450" indent="-171450">
              <a:buFont typeface="Arial" panose="020B0604020202020204" pitchFamily="34" charset="0"/>
              <a:buChar char="•"/>
            </a:pPr>
            <a:r>
              <a:rPr lang="en-US" baseline="0" dirty="0"/>
              <a:t>To contribute their own experiences and viewpoints to important discussions on faith and human rights. </a:t>
            </a:r>
          </a:p>
          <a:p>
            <a:pPr marL="171450" indent="-171450">
              <a:buFont typeface="Arial" panose="020B0604020202020204" pitchFamily="34" charset="0"/>
              <a:buChar char="•"/>
            </a:pPr>
            <a:r>
              <a:rPr lang="en-US" baseline="0" dirty="0"/>
              <a:t>Build connections</a:t>
            </a:r>
          </a:p>
          <a:p>
            <a:pPr marL="171450" indent="-171450">
              <a:buFont typeface="Arial" panose="020B0604020202020204" pitchFamily="34" charset="0"/>
              <a:buChar char="•"/>
            </a:pPr>
            <a:r>
              <a:rPr lang="en-US" baseline="0" dirty="0"/>
              <a:t>Learn how to develop and build Faith for Rights events in their own communities.</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Please provide information on the facilities: exits, restrooms, guidelines, etc.</a:t>
            </a:r>
          </a:p>
          <a:p>
            <a:pPr marL="0" indent="0">
              <a:buFont typeface="Arial" panose="020B0604020202020204" pitchFamily="34" charset="0"/>
              <a:buNone/>
            </a:pPr>
            <a:r>
              <a:rPr lang="en-US" baseline="0" dirty="0"/>
              <a:t>Please provide the agenda for the day, so that participants know what to expect. This should be printed and passed to participants or posted where participants can easily reference it. </a:t>
            </a:r>
          </a:p>
        </p:txBody>
      </p:sp>
      <p:sp>
        <p:nvSpPr>
          <p:cNvPr id="4" name="Slide Number Placeholder 3"/>
          <p:cNvSpPr>
            <a:spLocks noGrp="1"/>
          </p:cNvSpPr>
          <p:nvPr>
            <p:ph type="sldNum" sz="quarter" idx="10"/>
          </p:nvPr>
        </p:nvSpPr>
        <p:spPr/>
        <p:txBody>
          <a:bodyPr/>
          <a:lstStyle/>
          <a:p>
            <a:fld id="{BEFB306E-FB07-4F21-94D5-AFAB49FF25F4}" type="slidenum">
              <a:rPr lang="en-US" smtClean="0"/>
              <a:t>2</a:t>
            </a:fld>
            <a:endParaRPr lang="en-US" dirty="0"/>
          </a:p>
        </p:txBody>
      </p:sp>
    </p:spTree>
    <p:extLst>
      <p:ext uri="{BB962C8B-B14F-4D97-AF65-F5344CB8AC3E}">
        <p14:creationId xmlns:p14="http://schemas.microsoft.com/office/powerpoint/2010/main" val="4058824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introductory</a:t>
            </a:r>
            <a:r>
              <a:rPr lang="en-US" baseline="0" dirty="0"/>
              <a:t> round should not take a lot of time. Participants should understand that they should take only 1-2 minutes per person. There will be other time allotted throughout the training for more in-depth networking and peer-to-peer discussion. As a facilitator, you may want to begin the introductions by sharing personal expertise or background to model the expectations and set the tone for the session. </a:t>
            </a:r>
            <a:endParaRPr lang="en-US" dirty="0"/>
          </a:p>
          <a:p>
            <a:r>
              <a:rPr lang="en-US" baseline="0" dirty="0"/>
              <a:t> </a:t>
            </a:r>
          </a:p>
          <a:p>
            <a:r>
              <a:rPr lang="en-US" baseline="0" dirty="0"/>
              <a:t>Explain to participants:</a:t>
            </a:r>
          </a:p>
          <a:p>
            <a:endParaRPr lang="en-US" baseline="0" dirty="0"/>
          </a:p>
          <a:p>
            <a:pPr marL="171450" indent="-171450">
              <a:buFont typeface="Arial" panose="020B0604020202020204" pitchFamily="34" charset="0"/>
              <a:buChar char="•"/>
            </a:pPr>
            <a:r>
              <a:rPr lang="en-US" baseline="0" dirty="0"/>
              <a:t>The brief introductions model the overarching aim of the Faith for Rights sessions: to ensure equal treatment and respectful listening.</a:t>
            </a:r>
          </a:p>
        </p:txBody>
      </p:sp>
      <p:sp>
        <p:nvSpPr>
          <p:cNvPr id="4" name="Slide Number Placeholder 3"/>
          <p:cNvSpPr>
            <a:spLocks noGrp="1"/>
          </p:cNvSpPr>
          <p:nvPr>
            <p:ph type="sldNum" sz="quarter" idx="10"/>
          </p:nvPr>
        </p:nvSpPr>
        <p:spPr/>
        <p:txBody>
          <a:bodyPr/>
          <a:lstStyle/>
          <a:p>
            <a:fld id="{FF0684D0-CFE5-4AAF-8D7D-9C7DFEA838F8}" type="slidenum">
              <a:rPr lang="en-US" smtClean="0"/>
              <a:t>3</a:t>
            </a:fld>
            <a:endParaRPr lang="en-US" dirty="0"/>
          </a:p>
        </p:txBody>
      </p:sp>
    </p:spTree>
    <p:extLst>
      <p:ext uri="{BB962C8B-B14F-4D97-AF65-F5344CB8AC3E}">
        <p14:creationId xmlns:p14="http://schemas.microsoft.com/office/powerpoint/2010/main" val="3188696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activity, participants brainstorm and establish ground rules that should be followed throughout the training event.</a:t>
            </a:r>
          </a:p>
          <a:p>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Begin by reviewing key principles of peer-to-peer learning: such as showing respect for differing perspectives, actively participating in the learning activities, and allowing equal opportunity for everyone to share.</a:t>
            </a:r>
          </a:p>
          <a:p>
            <a:pPr lvl="0"/>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Ask participants to think about ground rules they would like to abide by during their Faith for Rights sessions. Examples may include arriving on time, not using mobile phones during the session, or behaving respectfully towards other participants.</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following questions may be used to guide the discussion:</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are some ground rules that can help create a productive and respectful environment for learning and sharing?</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are some contentions that may arise during discussions about faith and human rights?</a:t>
            </a:r>
            <a:endParaRPr lang="en-US" sz="14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rules might address these contentions?</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Provide participants a few minutes to write down suggested rules. They may record these rules in their Training Workbook.</a:t>
            </a:r>
            <a:endParaRPr lang="en-US" sz="14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Compile an agreed-upon list of rules. It is best to keep the list simple and brief, try to limit the rules to no more than five.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Write down this list of rules on a poster or board where it will be visible so participants can reference during subsequent sessions.</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4</a:t>
            </a:fld>
            <a:endParaRPr lang="en-US" dirty="0"/>
          </a:p>
        </p:txBody>
      </p:sp>
    </p:spTree>
    <p:extLst>
      <p:ext uri="{BB962C8B-B14F-4D97-AF65-F5344CB8AC3E}">
        <p14:creationId xmlns:p14="http://schemas.microsoft.com/office/powerpoint/2010/main" val="253052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Divide the participants into small groups of 3 to 4 participants.</a:t>
            </a:r>
          </a:p>
          <a:p>
            <a:r>
              <a:rPr lang="en-US" baseline="0" dirty="0"/>
              <a:t>This activity should take no longer than 5 minutes. It provides a small amount of time for participants to interact with one another and briefly discuss some key ideas that may be developed later in the training event.</a:t>
            </a:r>
          </a:p>
          <a:p>
            <a:r>
              <a:rPr lang="en-US" baseline="0" dirty="0"/>
              <a:t>Remind the participants that the purpose is not to develop a comprehensive training strategy, but to suggest key word suggestions that could be developed later.</a:t>
            </a:r>
          </a:p>
          <a:p>
            <a:r>
              <a:rPr lang="en-US" baseline="0" dirty="0"/>
              <a:t>After 5 minutes, reconvene and ask participants to provide some of their key word ideas. (Take no more than an additional 5 minutes for this discussion).</a:t>
            </a:r>
          </a:p>
          <a:p>
            <a:endParaRPr lang="en-US" baseline="0" dirty="0"/>
          </a:p>
          <a:p>
            <a:r>
              <a:rPr lang="en-US" baseline="0" dirty="0"/>
              <a:t>ALTERNATIVE: Positioning Exercise. (5 to 10 minutes)</a:t>
            </a:r>
          </a:p>
          <a:p>
            <a:r>
              <a:rPr lang="en-US" baseline="0" dirty="0"/>
              <a:t>Create an invisible “line” from one side of the room to the other. Ask the participants to physically stand on the line in relation to one of the following statements:</a:t>
            </a:r>
          </a:p>
          <a:p>
            <a:pPr marL="171450" indent="-171450">
              <a:buFont typeface="Arial" panose="020B0604020202020204" pitchFamily="34" charset="0"/>
              <a:buChar char="•"/>
            </a:pPr>
            <a:r>
              <a:rPr lang="en-US" baseline="0" dirty="0"/>
              <a:t>What is more important to you: Religion or Rights?</a:t>
            </a:r>
          </a:p>
          <a:p>
            <a:pPr marL="171450" indent="-171450">
              <a:buFont typeface="Arial" panose="020B0604020202020204" pitchFamily="34" charset="0"/>
              <a:buChar char="•"/>
            </a:pPr>
            <a:r>
              <a:rPr lang="en-US" baseline="0" dirty="0"/>
              <a:t>Do you think faith and rights are complementary or separate from each other?</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If you engage in this activity please note the following helpful guidelines”</a:t>
            </a:r>
          </a:p>
          <a:p>
            <a:pPr marL="171450" indent="-171450">
              <a:buFont typeface="Arial" panose="020B0604020202020204" pitchFamily="34" charset="0"/>
              <a:buChar char="•"/>
            </a:pPr>
            <a:r>
              <a:rPr lang="en-US" baseline="0" dirty="0"/>
              <a:t>This activity should not be confrontational or presented in a way that participants would feel uncomfortable sharing their view publicly.</a:t>
            </a:r>
          </a:p>
          <a:p>
            <a:pPr marL="171450" indent="-171450">
              <a:buFont typeface="Arial" panose="020B0604020202020204" pitchFamily="34" charset="0"/>
              <a:buChar char="•"/>
            </a:pPr>
            <a:r>
              <a:rPr lang="en-US" baseline="0" dirty="0"/>
              <a:t>Choose only one of the above questions to avoid confusion.</a:t>
            </a:r>
          </a:p>
          <a:p>
            <a:pPr marL="171450" indent="-171450">
              <a:buFont typeface="Arial" panose="020B0604020202020204" pitchFamily="34" charset="0"/>
              <a:buChar char="•"/>
            </a:pPr>
            <a:r>
              <a:rPr lang="en-US" baseline="0" dirty="0"/>
              <a:t>Be clear about which side of the line stands for what option. For example, “the right side of the room signifies the importance of religion, the left side of the room signifies the importance of rights.”</a:t>
            </a:r>
          </a:p>
          <a:p>
            <a:pPr marL="171450" indent="-171450">
              <a:buFont typeface="Arial" panose="020B0604020202020204" pitchFamily="34" charset="0"/>
              <a:buChar char="•"/>
            </a:pPr>
            <a:r>
              <a:rPr lang="en-US" baseline="0" dirty="0"/>
              <a:t>Participants may choose to position themselves somewhere in the middle. That is fine, the “line” should be viewed as a spectrum of thought. </a:t>
            </a:r>
          </a:p>
          <a:p>
            <a:pPr marL="171450" indent="-171450">
              <a:buFont typeface="Arial" panose="020B0604020202020204" pitchFamily="34" charset="0"/>
              <a:buChar char="•"/>
            </a:pPr>
            <a:r>
              <a:rPr lang="en-US" baseline="0" dirty="0"/>
              <a:t>If desired, ask participants to share their logic about why they positioned themselves on the line in a certain place. </a:t>
            </a: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5</a:t>
            </a:fld>
            <a:endParaRPr lang="en-US" dirty="0"/>
          </a:p>
        </p:txBody>
      </p:sp>
    </p:spTree>
    <p:extLst>
      <p:ext uri="{BB962C8B-B14F-4D97-AF65-F5344CB8AC3E}">
        <p14:creationId xmlns:p14="http://schemas.microsoft.com/office/powerpoint/2010/main" val="1023749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FFRF provides a space for a cross-disciplinary reflection and action on the connections between religions, beliefs and human rights. </a:t>
            </a:r>
          </a:p>
          <a:p>
            <a:r>
              <a:rPr lang="en-US" dirty="0"/>
              <a:t>It is an interactive and results-oriented </a:t>
            </a:r>
            <a:r>
              <a:rPr lang="en-US" dirty="0" err="1"/>
              <a:t>programme</a:t>
            </a:r>
            <a:r>
              <a:rPr lang="en-US" dirty="0"/>
              <a:t> for interfaith groups, civil society representatives, and student groups.</a:t>
            </a:r>
          </a:p>
          <a:p>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6</a:t>
            </a:fld>
            <a:endParaRPr lang="en-US" dirty="0"/>
          </a:p>
        </p:txBody>
      </p:sp>
    </p:spTree>
    <p:extLst>
      <p:ext uri="{BB962C8B-B14F-4D97-AF65-F5344CB8AC3E}">
        <p14:creationId xmlns:p14="http://schemas.microsoft.com/office/powerpoint/2010/main" val="367683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is to Empower people of all faith and belief backgrounds to contribute to fostering peaceful societies and uphold human dignity and equality for all</a:t>
            </a:r>
            <a:r>
              <a:rPr lang="en-US" baseline="0" dirty="0"/>
              <a:t> and to d</a:t>
            </a:r>
            <a:r>
              <a:rPr lang="en-US" dirty="0"/>
              <a:t>evelop societies where diversity is not just tolerated but fully respected and celebrated</a:t>
            </a:r>
          </a:p>
          <a:p>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105717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once on this slide to begin text animation]</a:t>
            </a:r>
          </a:p>
          <a:p>
            <a:endParaRPr lang="en-US" dirty="0"/>
          </a:p>
          <a:p>
            <a:r>
              <a:rPr lang="en-US" dirty="0"/>
              <a:t>Give the following explanation to participants</a:t>
            </a:r>
            <a:r>
              <a:rPr lang="en-US" baseline="0" dirty="0"/>
              <a:t> regarding the Five Fundamental Principles of the Faith for Rights framework:</a:t>
            </a:r>
          </a:p>
          <a:p>
            <a:endParaRPr lang="en-US" dirty="0"/>
          </a:p>
          <a:p>
            <a:r>
              <a:rPr lang="en-US" dirty="0"/>
              <a:t>The Faith for Rights toolkit is built upon five fundamental principles</a:t>
            </a:r>
            <a:r>
              <a:rPr lang="en-US" baseline="0" dirty="0"/>
              <a:t> that guide the facilitator and participants as they participate in peer-to-peer learning:</a:t>
            </a:r>
          </a:p>
          <a:p>
            <a:pPr marL="171450" indent="-171450">
              <a:buFont typeface="Arial" panose="020B0604020202020204" pitchFamily="34" charset="0"/>
              <a:buChar char="•"/>
            </a:pPr>
            <a:r>
              <a:rPr lang="en-US" b="1" baseline="0" dirty="0"/>
              <a:t>Transcend dialogue to action</a:t>
            </a:r>
            <a:r>
              <a:rPr lang="en-US" baseline="0" dirty="0"/>
              <a:t>: While dialogue is important. It is not an end in itself. Good intentions are of limited value without corresponding action. </a:t>
            </a:r>
          </a:p>
          <a:p>
            <a:pPr marL="171450" indent="-171450">
              <a:buFont typeface="Arial" panose="020B0604020202020204" pitchFamily="34" charset="0"/>
              <a:buChar char="•"/>
            </a:pPr>
            <a:r>
              <a:rPr lang="en-US" b="1" baseline="0" dirty="0"/>
              <a:t>Avoid theological divides</a:t>
            </a:r>
            <a:r>
              <a:rPr lang="en-US" baseline="0" dirty="0"/>
              <a:t>: </a:t>
            </a:r>
            <a:r>
              <a:rPr lang="en-US" sz="1200" b="0" i="0" kern="1200" dirty="0">
                <a:solidFill>
                  <a:schemeClr val="tx1"/>
                </a:solidFill>
                <a:effectLst/>
                <a:latin typeface="+mn-lt"/>
                <a:ea typeface="+mn-ea"/>
                <a:cs typeface="+mn-cs"/>
              </a:rPr>
              <a:t>While we respect freedom of expression and entertain no illusion as to the continuation of a level of controversy at different levels of religious discourse, we are resolved to challenge the manipulation of religions in both politics and conflicts. We intend to be a balancing united voice of solidarity, reason, compassion, moderation, enlightenment and corresponding collective action at the grassroots level.</a:t>
            </a:r>
          </a:p>
          <a:p>
            <a:pPr marL="171450" indent="-171450">
              <a:buFont typeface="Arial" panose="020B0604020202020204" pitchFamily="34" charset="0"/>
              <a:buChar char="•"/>
            </a:pPr>
            <a:r>
              <a:rPr lang="en-US" b="1" baseline="0" dirty="0"/>
              <a:t>Be introspective</a:t>
            </a:r>
            <a:r>
              <a:rPr lang="en-US" baseline="0" dirty="0"/>
              <a:t>: Introspectiveness is a cherished virtue. We will all speak up and act first and foremost on our own weaknesses and challenges within our respective communities. </a:t>
            </a:r>
          </a:p>
          <a:p>
            <a:pPr marL="171450" indent="-171450">
              <a:buFont typeface="Arial" panose="020B0604020202020204" pitchFamily="34" charset="0"/>
              <a:buChar char="•"/>
            </a:pPr>
            <a:r>
              <a:rPr lang="en-US" b="1" baseline="0" dirty="0"/>
              <a:t>Speak with one voice</a:t>
            </a:r>
            <a:r>
              <a:rPr lang="en-US" baseline="0" dirty="0"/>
              <a:t>, particularly against any advocacy of hatred, discrimination or any other violation of the equal dignity that all human beings enjoy regardless of their religion, belief, gender, political or other opinion, national or social origin, or any other status. We have a duty to redress hate speech by remedial compassion and solidarity that heals hearts and societies alike. </a:t>
            </a:r>
          </a:p>
          <a:p>
            <a:pPr marL="171450" indent="-171450">
              <a:buFont typeface="Arial" panose="020B0604020202020204" pitchFamily="34" charset="0"/>
              <a:buChar char="•"/>
            </a:pPr>
            <a:r>
              <a:rPr lang="en-US" b="1" baseline="0" dirty="0"/>
              <a:t>Act in an independent manner</a:t>
            </a:r>
            <a:r>
              <a:rPr lang="en-US" baseline="0" dirty="0"/>
              <a:t>: Abide by your conscience, while seeking partnerships with religious and secular authorities. </a:t>
            </a:r>
          </a:p>
          <a:p>
            <a:pPr marL="171450" indent="-171450">
              <a:buFont typeface="Arial" panose="020B0604020202020204" pitchFamily="34" charset="0"/>
              <a:buChar char="•"/>
            </a:pPr>
            <a:endParaRPr lang="en-US" dirty="0">
              <a:cs typeface="Calibri" panose="020F0502020204030204"/>
            </a:endParaRPr>
          </a:p>
          <a:p>
            <a:r>
              <a:rPr lang="en-US" b="1" dirty="0">
                <a:cs typeface="Calibri" panose="020F0502020204030204"/>
              </a:rPr>
              <a:t>Possible discussion questions:</a:t>
            </a:r>
          </a:p>
          <a:p>
            <a:pPr marL="285750" indent="-285750">
              <a:buFont typeface="Arial"/>
              <a:buChar char="•"/>
            </a:pPr>
            <a:r>
              <a:rPr lang="en-US" dirty="0"/>
              <a:t>How can Faith for Rights provide an opportunity for creating a united voice of solidarity, reason, compassion, moderation, enlightenment and corresponding collective action at the grassroots level?</a:t>
            </a:r>
            <a:endParaRPr lang="en-US" dirty="0">
              <a:cs typeface="Calibri"/>
            </a:endParaRPr>
          </a:p>
          <a:p>
            <a:pPr marL="285750" indent="-285750">
              <a:buFont typeface="Arial"/>
              <a:buChar char="•"/>
            </a:pPr>
            <a:r>
              <a:rPr lang="en-US" dirty="0"/>
              <a:t>What does it mean to you to act in a fully independent manner while seeking partnerships with religious, governmental, and secular authorities?</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282684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[Provide</a:t>
            </a:r>
            <a:r>
              <a:rPr lang="en-US" baseline="0" dirty="0"/>
              <a:t> participants with 18 Commitments on “Faith for Rights”]</a:t>
            </a:r>
          </a:p>
          <a:p>
            <a:endParaRPr lang="en-US" dirty="0"/>
          </a:p>
          <a:p>
            <a:r>
              <a:rPr lang="en-US" dirty="0"/>
              <a:t>The 18 modules in the Faith for Rights toolkit are based on the 18 commitments on Faith for Rights. </a:t>
            </a:r>
            <a:r>
              <a:rPr lang="en-US" sz="1400" b="0" i="0" dirty="0"/>
              <a:t>These 18 commitments reach out to people of different religions and beliefs in all regions of the world. </a:t>
            </a:r>
          </a:p>
          <a:p>
            <a:endParaRPr lang="en-US" sz="1200" i="1" dirty="0"/>
          </a:p>
          <a:p>
            <a:r>
              <a:rPr lang="en-US" sz="1200" dirty="0"/>
              <a:t>Peer-to-peer learning centered on the 18 commitments serves a triple purpose:</a:t>
            </a:r>
          </a:p>
          <a:p>
            <a:pPr marL="514350" indent="-514350">
              <a:buFont typeface="+mj-lt"/>
              <a:buAutoNum type="arabicPeriod"/>
            </a:pPr>
            <a:r>
              <a:rPr lang="en-US" sz="1200" b="1" dirty="0"/>
              <a:t>Engage </a:t>
            </a:r>
            <a:r>
              <a:rPr lang="en-US" sz="1200" dirty="0"/>
              <a:t>participants to ensure ownership</a:t>
            </a:r>
          </a:p>
          <a:p>
            <a:pPr marL="514350" indent="-514350">
              <a:buFont typeface="+mj-lt"/>
              <a:buAutoNum type="arabicPeriod"/>
            </a:pPr>
            <a:r>
              <a:rPr lang="en-US" sz="1200" b="1" dirty="0"/>
              <a:t>Encourage</a:t>
            </a:r>
            <a:r>
              <a:rPr lang="en-US" sz="1200" dirty="0"/>
              <a:t> critical thinking to face challenges</a:t>
            </a:r>
          </a:p>
          <a:p>
            <a:pPr marL="514350" indent="-514350">
              <a:buFont typeface="+mj-lt"/>
              <a:buAutoNum type="arabicPeriod"/>
            </a:pPr>
            <a:r>
              <a:rPr lang="en-US" sz="1200" b="1" dirty="0"/>
              <a:t>Reinforce</a:t>
            </a:r>
            <a:r>
              <a:rPr lang="en-US" sz="1200" dirty="0"/>
              <a:t> the mutual enhancement between faith and rights</a:t>
            </a:r>
          </a:p>
          <a:p>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EFB306E-FB07-4F21-94D5-AFAB49FF25F4}" type="slidenum">
              <a:rPr lang="en-US" smtClean="0"/>
              <a:t>9</a:t>
            </a:fld>
            <a:endParaRPr lang="en-US" dirty="0"/>
          </a:p>
        </p:txBody>
      </p:sp>
    </p:spTree>
    <p:extLst>
      <p:ext uri="{BB962C8B-B14F-4D97-AF65-F5344CB8AC3E}">
        <p14:creationId xmlns:p14="http://schemas.microsoft.com/office/powerpoint/2010/main" val="4201664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EOxRUKWg430" TargetMode="Externa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a:t>
            </a:r>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What is Faith for Rights?</a:t>
            </a:r>
            <a:endParaRPr lang="en-US" sz="3600" dirty="0">
              <a:ea typeface="Calibri Light"/>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46916B-2A96-0143-03D9-F3E244A0BAB8}"/>
              </a:ext>
            </a:extLst>
          </p:cNvPr>
          <p:cNvSpPr txBox="1">
            <a:spLocks/>
          </p:cNvSpPr>
          <p:nvPr/>
        </p:nvSpPr>
        <p:spPr>
          <a:xfrm>
            <a:off x="217714" y="485501"/>
            <a:ext cx="3984171" cy="22860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en-US" sz="5000" b="1" dirty="0"/>
              <a:t>18 Commitments</a:t>
            </a:r>
          </a:p>
        </p:txBody>
      </p:sp>
      <p:pic>
        <p:nvPicPr>
          <p:cNvPr id="6" name="Picture 5">
            <a:extLst>
              <a:ext uri="{FF2B5EF4-FFF2-40B4-BE49-F238E27FC236}">
                <a16:creationId xmlns:a16="http://schemas.microsoft.com/office/drawing/2014/main" id="{092B83F3-E78B-79E3-6339-3C35501F8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75" y="3217520"/>
            <a:ext cx="2992967" cy="2302808"/>
          </a:xfrm>
          <a:prstGeom prst="rect">
            <a:avLst/>
          </a:prstGeom>
        </p:spPr>
      </p:pic>
      <p:pic>
        <p:nvPicPr>
          <p:cNvPr id="3" name="Picture 3" descr="A colorful rectangular chart with text&#10;&#10;Description automatically generated">
            <a:extLst>
              <a:ext uri="{FF2B5EF4-FFF2-40B4-BE49-F238E27FC236}">
                <a16:creationId xmlns:a16="http://schemas.microsoft.com/office/drawing/2014/main" id="{11372A73-A858-D502-F881-92DF3910EAA5}"/>
              </a:ext>
            </a:extLst>
          </p:cNvPr>
          <p:cNvPicPr>
            <a:picLocks noChangeAspect="1"/>
          </p:cNvPicPr>
          <p:nvPr/>
        </p:nvPicPr>
        <p:blipFill>
          <a:blip r:embed="rId4"/>
          <a:stretch>
            <a:fillRect/>
          </a:stretch>
        </p:blipFill>
        <p:spPr>
          <a:xfrm>
            <a:off x="4206815" y="854959"/>
            <a:ext cx="7689010" cy="5133702"/>
          </a:xfrm>
          <a:prstGeom prst="rect">
            <a:avLst/>
          </a:prstGeom>
        </p:spPr>
      </p:pic>
    </p:spTree>
    <p:extLst>
      <p:ext uri="{BB962C8B-B14F-4D97-AF65-F5344CB8AC3E}">
        <p14:creationId xmlns:p14="http://schemas.microsoft.com/office/powerpoint/2010/main" val="3903339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9FD0-656C-9E6E-B3F8-C186A0487F11}"/>
              </a:ext>
            </a:extLst>
          </p:cNvPr>
          <p:cNvSpPr>
            <a:spLocks noGrp="1"/>
          </p:cNvSpPr>
          <p:nvPr>
            <p:ph type="title"/>
          </p:nvPr>
        </p:nvSpPr>
        <p:spPr>
          <a:xfrm>
            <a:off x="4484913" y="-1175658"/>
            <a:ext cx="5987145" cy="2971800"/>
          </a:xfrm>
        </p:spPr>
        <p:txBody>
          <a:bodyPr>
            <a:normAutofit/>
          </a:bodyPr>
          <a:lstStyle/>
          <a:p>
            <a:r>
              <a:rPr lang="en-US" sz="4800" dirty="0">
                <a:solidFill>
                  <a:schemeClr val="tx1"/>
                </a:solidFill>
              </a:rPr>
              <a:t>What is the</a:t>
            </a:r>
            <a:br>
              <a:rPr lang="en-US" sz="4800" dirty="0">
                <a:solidFill>
                  <a:schemeClr val="tx1"/>
                </a:solidFill>
              </a:rPr>
            </a:br>
            <a:r>
              <a:rPr lang="en-US" sz="4800" dirty="0">
                <a:solidFill>
                  <a:schemeClr val="tx1"/>
                </a:solidFill>
              </a:rPr>
              <a:t>Faith for Rights Toolkit?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989" y="1045706"/>
            <a:ext cx="3133725" cy="44675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 Placeholder 3">
            <a:extLst>
              <a:ext uri="{FF2B5EF4-FFF2-40B4-BE49-F238E27FC236}">
                <a16:creationId xmlns:a16="http://schemas.microsoft.com/office/drawing/2014/main" id="{5B6FCDCA-8A7B-E75B-AE51-4560F464EB08}"/>
              </a:ext>
            </a:extLst>
          </p:cNvPr>
          <p:cNvSpPr>
            <a:spLocks noGrp="1"/>
          </p:cNvSpPr>
          <p:nvPr>
            <p:ph type="body" sz="half" idx="2"/>
          </p:nvPr>
        </p:nvSpPr>
        <p:spPr>
          <a:xfrm>
            <a:off x="206828" y="5965371"/>
            <a:ext cx="3624943" cy="2211387"/>
          </a:xfrm>
        </p:spPr>
        <p:txBody>
          <a:bodyPr>
            <a:normAutofit/>
          </a:bodyPr>
          <a:lstStyle/>
          <a:p>
            <a:r>
              <a:rPr lang="en-US" sz="2000" dirty="0">
                <a:solidFill>
                  <a:schemeClr val="tx1"/>
                </a:solidFill>
              </a:rPr>
              <a:t>https://www.ohchr.org/en/faith-for-rights/faith4rights-toolkit</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1185" y="2343474"/>
            <a:ext cx="4478861" cy="303406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Text Placeholder 3">
            <a:extLst>
              <a:ext uri="{FF2B5EF4-FFF2-40B4-BE49-F238E27FC236}">
                <a16:creationId xmlns:a16="http://schemas.microsoft.com/office/drawing/2014/main" id="{5B6FCDCA-8A7B-E75B-AE51-4560F464EB08}"/>
              </a:ext>
            </a:extLst>
          </p:cNvPr>
          <p:cNvSpPr txBox="1">
            <a:spLocks/>
          </p:cNvSpPr>
          <p:nvPr/>
        </p:nvSpPr>
        <p:spPr>
          <a:xfrm>
            <a:off x="6498771" y="6161314"/>
            <a:ext cx="5758543" cy="22113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500" kern="1200">
                <a:solidFill>
                  <a:srgbClr val="FFFFFF"/>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9pPr>
          </a:lstStyle>
          <a:p>
            <a:r>
              <a:rPr lang="en-US" sz="2000" dirty="0">
                <a:solidFill>
                  <a:schemeClr val="tx1"/>
                </a:solidFill>
              </a:rPr>
              <a:t>https://faith4rights.iclrs.org/</a:t>
            </a:r>
          </a:p>
        </p:txBody>
      </p:sp>
    </p:spTree>
    <p:extLst>
      <p:ext uri="{BB962C8B-B14F-4D97-AF65-F5344CB8AC3E}">
        <p14:creationId xmlns:p14="http://schemas.microsoft.com/office/powerpoint/2010/main" val="2437697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OxRUKWg430"/>
          <p:cNvPicPr>
            <a:picLocks noGrp="1" noRot="1" noChangeAspect="1"/>
          </p:cNvPicPr>
          <p:nvPr>
            <p:ph idx="1"/>
            <a:videoFile r:link="rId1"/>
          </p:nvPr>
        </p:nvPicPr>
        <p:blipFill>
          <a:blip r:embed="rId4"/>
          <a:stretch>
            <a:fillRect/>
          </a:stretch>
        </p:blipFill>
        <p:spPr>
          <a:xfrm>
            <a:off x="883785" y="367621"/>
            <a:ext cx="10241415" cy="5761524"/>
          </a:xfrm>
          <a:prstGeom prst="rect">
            <a:avLst/>
          </a:prstGeom>
        </p:spPr>
      </p:pic>
      <p:sp>
        <p:nvSpPr>
          <p:cNvPr id="3" name="TextBox 2">
            <a:extLst>
              <a:ext uri="{FF2B5EF4-FFF2-40B4-BE49-F238E27FC236}">
                <a16:creationId xmlns:a16="http://schemas.microsoft.com/office/drawing/2014/main" id="{AC96FEC4-B6DF-021B-5FD7-BA9614677167}"/>
              </a:ext>
            </a:extLst>
          </p:cNvPr>
          <p:cNvSpPr txBox="1"/>
          <p:nvPr/>
        </p:nvSpPr>
        <p:spPr>
          <a:xfrm>
            <a:off x="3050005" y="3244334"/>
            <a:ext cx="6100010" cy="369332"/>
          </a:xfrm>
          <a:prstGeom prst="rect">
            <a:avLst/>
          </a:prstGeom>
          <a:noFill/>
        </p:spPr>
        <p:txBody>
          <a:bodyPr wrap="square">
            <a:spAutoFit/>
          </a:bodyPr>
          <a:lstStyle/>
          <a:p>
            <a:r>
              <a:rPr lang="es-ES" dirty="0"/>
              <a:t>https://www.youtube.com/watch?v=EOxRUKWg430&amp;t=3s</a:t>
            </a:r>
          </a:p>
        </p:txBody>
      </p:sp>
    </p:spTree>
    <p:extLst>
      <p:ext uri="{BB962C8B-B14F-4D97-AF65-F5344CB8AC3E}">
        <p14:creationId xmlns:p14="http://schemas.microsoft.com/office/powerpoint/2010/main" val="283911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21582"/>
            <a:ext cx="9154886" cy="1325563"/>
          </a:xfrm>
        </p:spPr>
        <p:txBody>
          <a:bodyPr>
            <a:normAutofit fontScale="90000"/>
          </a:bodyPr>
          <a:lstStyle/>
          <a:p>
            <a:r>
              <a:rPr lang="en-US" dirty="0"/>
              <a:t>WELCOME </a:t>
            </a:r>
            <a:br>
              <a:rPr lang="en-US" dirty="0"/>
            </a:br>
            <a:r>
              <a:rPr lang="en-US" b="1" dirty="0"/>
              <a:t>Faith for Rights training event</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730647" y="1741714"/>
            <a:ext cx="6461353" cy="4594861"/>
          </a:xfrm>
        </p:spPr>
      </p:pic>
    </p:spTree>
    <p:extLst>
      <p:ext uri="{BB962C8B-B14F-4D97-AF65-F5344CB8AC3E}">
        <p14:creationId xmlns:p14="http://schemas.microsoft.com/office/powerpoint/2010/main" val="10432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0130" y="350399"/>
            <a:ext cx="10058400" cy="1450757"/>
          </a:xfrm>
        </p:spPr>
        <p:txBody>
          <a:bodyPr/>
          <a:lstStyle/>
          <a:p>
            <a:r>
              <a:rPr lang="en-US" b="1" dirty="0">
                <a:solidFill>
                  <a:srgbClr val="0070C0"/>
                </a:solidFill>
              </a:rPr>
              <a:t>Activity 1:</a:t>
            </a:r>
            <a:r>
              <a:rPr lang="en-US" dirty="0"/>
              <a:t> Introductory Round (10 min.)</a:t>
            </a:r>
          </a:p>
        </p:txBody>
      </p:sp>
      <p:sp>
        <p:nvSpPr>
          <p:cNvPr id="3" name="Content Placeholder 2"/>
          <p:cNvSpPr>
            <a:spLocks noGrp="1"/>
          </p:cNvSpPr>
          <p:nvPr>
            <p:ph idx="1"/>
          </p:nvPr>
        </p:nvSpPr>
        <p:spPr>
          <a:xfrm>
            <a:off x="1040130" y="2207684"/>
            <a:ext cx="10058400" cy="4023360"/>
          </a:xfrm>
        </p:spPr>
        <p:txBody>
          <a:bodyPr>
            <a:normAutofit/>
          </a:bodyPr>
          <a:lstStyle/>
          <a:p>
            <a:pPr marL="0" indent="0">
              <a:buNone/>
            </a:pPr>
            <a:r>
              <a:rPr lang="en-US" sz="3600" dirty="0"/>
              <a:t>Precisely and concisely introduce yourself: </a:t>
            </a:r>
          </a:p>
          <a:p>
            <a:pPr marL="0" indent="0">
              <a:buNone/>
            </a:pPr>
            <a:endParaRPr lang="en-US" sz="3600" dirty="0"/>
          </a:p>
          <a:p>
            <a:pPr lvl="1"/>
            <a:r>
              <a:rPr lang="en-US" sz="3400" dirty="0"/>
              <a:t>What is your name and where are you from?</a:t>
            </a:r>
          </a:p>
          <a:p>
            <a:pPr lvl="1"/>
            <a:endParaRPr lang="en-US" sz="3400" dirty="0"/>
          </a:p>
          <a:p>
            <a:pPr lvl="1"/>
            <a:r>
              <a:rPr lang="en-US" sz="3400" dirty="0"/>
              <a:t>What do you hope to gain from this training event?</a:t>
            </a:r>
          </a:p>
        </p:txBody>
      </p:sp>
    </p:spTree>
    <p:extLst>
      <p:ext uri="{BB962C8B-B14F-4D97-AF65-F5344CB8AC3E}">
        <p14:creationId xmlns:p14="http://schemas.microsoft.com/office/powerpoint/2010/main" val="401439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Activity 2:</a:t>
            </a:r>
            <a:r>
              <a:rPr lang="en-US" dirty="0"/>
              <a:t> Defining Ground Rules</a:t>
            </a:r>
          </a:p>
        </p:txBody>
      </p:sp>
      <p:sp>
        <p:nvSpPr>
          <p:cNvPr id="3" name="Content Placeholder 2"/>
          <p:cNvSpPr>
            <a:spLocks noGrp="1"/>
          </p:cNvSpPr>
          <p:nvPr>
            <p:ph idx="1"/>
          </p:nvPr>
        </p:nvSpPr>
        <p:spPr/>
        <p:txBody>
          <a:bodyPr vert="horz" lIns="0" tIns="45720" rIns="0" bIns="45720" rtlCol="0" anchor="t">
            <a:normAutofit/>
          </a:bodyPr>
          <a:lstStyle/>
          <a:p>
            <a:endParaRPr lang="en-US" sz="4000" dirty="0">
              <a:solidFill>
                <a:schemeClr val="tx1"/>
              </a:solidFill>
            </a:endParaRPr>
          </a:p>
          <a:p>
            <a:r>
              <a:rPr lang="en-US" sz="4000" dirty="0">
                <a:solidFill>
                  <a:schemeClr val="tx1"/>
                </a:solidFill>
              </a:rPr>
              <a:t>What are some ground rules that can help create a productive and respectful environment for learning and sharing? </a:t>
            </a:r>
            <a:endParaRPr lang="en-US" dirty="0">
              <a:cs typeface="Calibri" panose="020F0502020204030204"/>
            </a:endParaRPr>
          </a:p>
          <a:p>
            <a:endParaRPr lang="en-US" sz="4000" dirty="0">
              <a:solidFill>
                <a:schemeClr val="tx1"/>
              </a:solidFill>
            </a:endParaRPr>
          </a:p>
          <a:p>
            <a:r>
              <a:rPr lang="en-US" sz="4000" dirty="0">
                <a:solidFill>
                  <a:schemeClr val="tx1"/>
                </a:solidFill>
              </a:rPr>
              <a:t>Compile an agreed-upon list of rules.</a:t>
            </a:r>
          </a:p>
          <a:p>
            <a:endParaRPr lang="en-US" dirty="0">
              <a:solidFill>
                <a:schemeClr val="tx1"/>
              </a:solidFill>
            </a:endParaRPr>
          </a:p>
          <a:p>
            <a:endParaRPr lang="en-US" dirty="0"/>
          </a:p>
        </p:txBody>
      </p:sp>
    </p:spTree>
    <p:extLst>
      <p:ext uri="{BB962C8B-B14F-4D97-AF65-F5344CB8AC3E}">
        <p14:creationId xmlns:p14="http://schemas.microsoft.com/office/powerpoint/2010/main" val="636480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Activity 3:</a:t>
            </a:r>
            <a:r>
              <a:rPr lang="en-US" dirty="0"/>
              <a:t> Brainstorming (5 minutes)</a:t>
            </a:r>
          </a:p>
        </p:txBody>
      </p:sp>
      <p:sp>
        <p:nvSpPr>
          <p:cNvPr id="4" name="Content Placeholder 2"/>
          <p:cNvSpPr>
            <a:spLocks noGrp="1"/>
          </p:cNvSpPr>
          <p:nvPr>
            <p:ph idx="1"/>
          </p:nvPr>
        </p:nvSpPr>
        <p:spPr>
          <a:xfrm>
            <a:off x="1097280" y="1909529"/>
            <a:ext cx="10571259" cy="4023360"/>
          </a:xfrm>
        </p:spPr>
        <p:txBody>
          <a:bodyPr vert="horz" lIns="0" tIns="45720" rIns="0" bIns="45720" rtlCol="0" anchor="t">
            <a:normAutofit fontScale="92500" lnSpcReduction="20000"/>
          </a:bodyPr>
          <a:lstStyle/>
          <a:p>
            <a:pPr marL="0" indent="0">
              <a:buNone/>
            </a:pPr>
            <a:r>
              <a:rPr lang="en-US" sz="3600" dirty="0"/>
              <a:t>Discuss the following:</a:t>
            </a:r>
          </a:p>
          <a:p>
            <a:pPr marL="0" indent="0">
              <a:buNone/>
            </a:pPr>
            <a:endParaRPr lang="en-US" sz="3600" dirty="0"/>
          </a:p>
          <a:p>
            <a:pPr marL="382588" lvl="1" indent="-303213"/>
            <a:r>
              <a:rPr lang="en-US" sz="3400" dirty="0"/>
              <a:t>How would you design a training session on faith and rights?</a:t>
            </a:r>
          </a:p>
          <a:p>
            <a:pPr marL="382588" lvl="1" indent="-303213"/>
            <a:endParaRPr lang="en-US" sz="3400" dirty="0">
              <a:cs typeface="Calibri" panose="020F0502020204030204"/>
            </a:endParaRPr>
          </a:p>
          <a:p>
            <a:pPr marL="382588" lvl="1" indent="-303213"/>
            <a:r>
              <a:rPr lang="en-US" sz="3400" dirty="0"/>
              <a:t>What approach would you use?</a:t>
            </a:r>
          </a:p>
          <a:p>
            <a:pPr marL="382588" lvl="1" indent="-303213"/>
            <a:endParaRPr lang="en-US" sz="3400" dirty="0">
              <a:cs typeface="Calibri" panose="020F0502020204030204"/>
            </a:endParaRPr>
          </a:p>
          <a:p>
            <a:pPr marL="382588" lvl="1" indent="-303213"/>
            <a:r>
              <a:rPr lang="en-US" sz="3400" dirty="0"/>
              <a:t>What resources would you consult?</a:t>
            </a:r>
          </a:p>
          <a:p>
            <a:pPr marL="382588" lvl="1" indent="-303213"/>
            <a:endParaRPr lang="en-US" sz="3400" dirty="0">
              <a:cs typeface="Calibri"/>
            </a:endParaRPr>
          </a:p>
          <a:p>
            <a:pPr marL="382588" lvl="1" indent="-303213"/>
            <a:r>
              <a:rPr lang="en-US" sz="3400" dirty="0"/>
              <a:t>Brainstorm key words</a:t>
            </a:r>
            <a:endParaRPr lang="en-US" sz="3400" dirty="0">
              <a:cs typeface="Calibri" panose="020F0502020204030204"/>
            </a:endParaRPr>
          </a:p>
          <a:p>
            <a:pPr marL="383540" lvl="1"/>
            <a:endParaRPr lang="en-US" sz="3400" dirty="0">
              <a:cs typeface="Calibri" panose="020F0502020204030204"/>
            </a:endParaRPr>
          </a:p>
        </p:txBody>
      </p:sp>
    </p:spTree>
    <p:extLst>
      <p:ext uri="{BB962C8B-B14F-4D97-AF65-F5344CB8AC3E}">
        <p14:creationId xmlns:p14="http://schemas.microsoft.com/office/powerpoint/2010/main" val="3572800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powerpoint.officeapps.live.com/pods/GetClipboardImage.ashx?Id=0f0dd186-6a7a-4040-86f5-0937f898d58c&amp;DC=PUS5&amp;pkey=ac420008-8c53-4acd-a5b7-b7a77cc6e9de&amp;wdwaccluster=PUS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4" descr="data:image/jpg;base64,%20/9j/4AAQSkZJRgABAQEAYABgAAD/2wBDAAUDBAQEAwUEBAQFBQUGBwwIBwcHBw8LCwkMEQ8SEhEPERETFhwXExQaFRERGCEYGh0dHx8fExciJCIeJBweHx7/2wBDAQUFBQcGBw4ICA4eFBEUHh4eHh4eHh4eHh4eHh4eHh4eHh4eHh4eHh4eHh4eHh4eHh4eHh4eHh4eHh4eHh4eHh7/wAARCAChAN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oarq+l6WqNqeo2lirkhGuJljDH0G480JN7CbSV2X6KwP+Ew8J/9DNo3/gdH/jS/8Jh4U/6GbRv/AAOj/wDiqv2c+xn7an/MvvN6isD/AITDwn/0M2jf+B0f+NWtM1/Q9TuDb6brGn3soXcUguUdgPXAPSlySW6GqsG7Jo1aKKKk0CiiigAoqtqN7b2MSS3EmxWcIvGSWPQCuX1DxxpdjrgsZpR5QdopGAJKODjp354/FfWqjGUtkROpGHxM7GioLK5hu7dLi3kSWJwGV0OQRU9SWgooooAKK868bfGDwv4R16fRdUg1Q3UIUkx24KNkA8MSM9a5yL9ojwtLcxwppOqZkdUBIUdTj1rqjgsROPPGDscc8ww0Jckpq57RRTYm3xq/94A06uU7AooooAKKKKACiiigArlviJ4N0XxlozWWsW/mGMM1vIGIaFyMbhXU1HP/AKtvoaqE3CSlF6mdWEZwcZLQ/PeeMRzyRddjlc+uDiva/gv8IfD/AI28G/21qV9qUE/2qSHbA6BcKBjqpPevGL7/AI/rj/rs/wD6Ea+rf2U/+SWn/sITfyWvss3r1KOFUoOzuj4vKaFOtiXCorqzOJ+InwAttK0C51Pw3qN3czW0Zka2uVVjIo5O0qBzjtisX9kn/ko93/2Dn/8AQ0r6W1nxBoWlTw2eq6paWstyMRRyuAZMnHA781ieEvh14U8K6vNq+i2L29zKjIxMpZdpOSAD05ArxFmlSWGnSrXd9me7LKoRxMKtGyS3R2FFec+MfjF4L8NySWz3x1C7TIMFoN5B9C3QVw918cfFl5ZvqOheALiTTlB/0iUu34/KMEVxU8BiJpNRsn30/M7amY4em7c135anv1FfNukftI6gJ0/tXw5bvBn52tpjvx7AjFe9eEfEOm+J9Dt9Y0mcTW065HGCp7qR2INLE4GvhrOpHRlYbH0MS2qb1RnfEexu7vTbWe0immNrN5jxwth8bSNy+pXOcd8V4zP4b8Sz+MLLXZpvtEPnrKxhicPdOhG1SrDCscAMc4+XrXp3xg8a+IvBlrb3uk+Gf7Ws9jNdTlyqwYIxnA75P5V5P/w0lrfJHhfT/wDwJf8AwrqwOHxUoc1KKa9UcGYVsKqnLVk0/Q9+8D6bNpHhu1sLjiVFLOB0UsSxA+mcVn/FXxRJ4P8ABd7r0MMc80OxY45CQrMzAYOPbNXfBGtyeIPB+na7cQJbvd2yzNGjFguR0B7189ftBfFGz8UaenhvRre6S2juN9zNMhTeyZAVR6ZzWODws8RiVBrrqdONxcMPhnJPVrQ6b4dfHDWvE/jXTNBudFsIIryUo0kbuWX5SeM/SvfE6V8HeBNefwz4r0/XY7X7U9pIXEOcb+CMZ/Gva7T9ojUJ7qCE+EQokkVCfObjJA9K9LM8pkqqeHh7tjzctzaPs39Ylrfsdp+07p1pcfC29vJIEae2mheKQjlSXCnB+hNfJumf8hS0/wCviP8A9CFfXX7Rjb/g1qb/AN4wH85Vr5F0z/kKWn/XeP8A9CFduRt/VZp93+RxZ4ksXFrsvzP0Bt/+PeP/AHB/KpK8f+Ifxw0HwvL/AGZpkQ1fUEUBwj7YozjoW7n2FcRZftIautyDfeG7NrctyIp2DAe2RzXg0srxVWPPGGh79TNsLSlyylqfS9FYfgrxNpvizw/BrWlyFreUYKt95GHVT7ityuCUXFuMlqj0ITU0pRegUUUUigooooAKjn/1bfQ1JUc/+rb6GgUtmfn3ff8AH9cf9dn/APQjXr3wg+MGn+BvCR0S50e4vJDcvN5kcoUYYDjBHtXkN9/x/XH/AF2f/wBCNfUf7LmnafdfDEyXFjbTP9vmG6SJWPRe5r7bNZ0oYVOpHmV11sfD5VCrPEtUpcrs+lzxLxn42ufHfxF03Vbi2FrFFPDDbwBt2xfMB5Pckmvs11LQMo6lSK8F+Kfwj1O6+IOna14U0mBbNnjku0R1jVHV+SF9xzxXvg4UZ7Cvn8yrUalOl7HRJPTsfQ5ZQrUqlX227e/c+UrX4IeNLjxYst9p0EenS3xeZxcqT5RkyePpX1LZ2dvZ2UdnbwrFBGgRI1XChRxjFeZ/Eb42eHfC95Lp1jG+r38Z2yRxMBHG3oz/AOGa5LSPiJ8YPGqtL4X8OWNtaHIWd0JUfR3IBP4VVeGMxkIzqWjFbX0RnRnhMHOUad5SfbVnk/xr0y20j4o65ZWcQigE4kRF6LuUE/qTXsf7Hl1M+g65ZM2YYrpJEHoWXn/0GvEfieviJfGt8PFnlHWDsM5i27fujGNvHSvaP2Of+Qf4i/67Q/8AoJr18xj/AMJqu7/CeRl0v+FJ2VldntXi6NZfC+qRuoZTZy5B6H5DXwKv3B9K+/vFH/Itan/16S/+gGvgEfdH0rDhz4anyOniJe/T+Z9vfBoZ+Fnhz/rwj/lXmH7Xtrbw6JoDQwRRM11LuKIBn5R6V6j8F/8Aklnhz/rwj/lXmn7Yv/ID8P8A/X1L/wCgCvMwH/IwX+JnpY1f8Jz9EeRfAuNJPixoCSIrqbhsqwyD8jV9ljT7DORY23t+6X/CvjX4Df8AJWvD3/Xwf/QGr7VXpXRn7axMbdjn4finQlfueb/tIjHwe1Yf7cP/AKNWvj62RpbiOJDhpHVFPoScCvsP9pP/AJJBq3+/D/6NWvkHTP8AkJ2n/XxH/wChCvQyF2w02u/6Hn58r4qK8l+Z9k+B/hj4V0Dw9BZvpNreXDxg3M88YdpHI55Pavlv4waDbeGviLq+kWcfl2scqyQpnO1HUMB+GcV9u2//AB7x/wC4P5V8eftK/wDJYdX/ANyD/wBFLXFkdepPFS5ne6Z253h6cMNFxVrNHo/7Hl9I+m69prMxSOaOZB2XIIP8q9/r50/Y6/4+fEX+7D/WvouuDNkljJ2/rQ9DJ23g4f11CiiivOPTCiiigAqKdgI2+hqWuM+KcPjW50RbPwWtkLicslxJcPtMaEdU7Zq6ceaSV7GdafJBytc+Kr7/AI/rj/rs/wD6Ea+rP2U/+SWn/sITfyWvIT8BPiESSYNPJPJP2sf4V6H8IPCPxU8EXiWLQ6XJo1xOHuY3n3Mg6Fkx3xX1Oa1qNfDckJq6s9z5TK6FfD4nnnB2emx7v2rkvi3qd3pHw51zULJitxFaPsYdVJGM11tU9Y0621TS7nTryMSQXMTRSKe6kYNfLU5KM03sfVVoSnTlGO7R8AxbXnTzmO1nHmMTzgnk1976FDYWeg2cdgIo7OKBRFsxtCY4r5h8XfAXxdpt/L/Yaw6rZZJiIlVJFXsGDYyfcVreEPhF8S762TTdZ1y50fRsAPbi8MmV64CKdo/E/hX02Zyw+MhCUaqSXT/gdz5jLY4jCVJxdJtv+tzgPjbq1nrfxP1m+sJFltvMWJHU5D7VAJH45r1r9jlh9g8RLnnzoTj/AICaz/iV8DdUm1Gxt/BthaJp9taiN3mnCySyZJLNxyfepPhf8P8A4q+BtZNzYw6Uba5KJdxyXAYMgPUY5BAJor4ihWwHs4TSdlv5Cw+HxFHHe1nB2u9vM958UsB4Z1M5wPscv/oBr4DX7o+lfaPxj0/xtq/h8aT4P+yKLoNHePNJtcRkdFPvXgY+AnxBAAFvp+P+vof4VlkdajQhJ1JpXN87o1q9SKpwbsfRXwWZW+Fnh3Bz/oMf8q86/bBhd/DOiXCg7Irx1Y47svH8q6T4HaJ4/wDDVkdD8TJYnSoIj9keOXdIrFvunH8OCa674h+FLPxl4WudDvWMYkw0UoGTFIOjAV5kKkcPjVUvdJ307HpypTxGB9mlZ2tqfIHwg1C30v4l6BeXThIUvFV2JwFDZXJ+ma+1dR1XTdNthcahewWsJYKryuFBJ6AetfJutfA34gWF20dtY2+oxBsLNBcKMj1wxBFdV4M+BHiXU7iKXxpqbW9jEf8Aj2juDLI2O2eij3GTXq5nHCYmSre1tZerPJyyWLwqdJUm236I9M/aRdW+D+rEHgvB/wCjVr5D0z/kJ2n/AF8R/wDoQr6f+NHhHx/4jtovDfh6OxTw9CkePMnxLIyjoxPYGvLB8BfiEG3C308EdCLscH8q0yitQo4ZxnNJsjNqFaviFKEG7H1rbEG2jP8AsD+VfHv7Shz8YdX/ANyD/wBFLX0Z4KT4gWfgW4t9cj0+TXLdClkVfKSgL8u8jvnr0rxDxL8Hfih4h1y61nU49Nku7p98hW5AHTAAHYAAVwZQ4UMRKU5pJabnbm3tK9CEYQbb122N39jtgLnxCD/ci/rX0ZXzj8MPh18VPBHiFb6yj0v7NOyR3cb3AYNHu5IH94DOK+jq582cJYl1ISTT7HXlClDDKnOLTQUUUV5h6gUUUUAFJilooATFG2loosAUUUUAIVzSbee1OopWATp2rnPHXi7SvCemxXGoebLPczLb2dpCN011KxwEQdz79BXQzFliYqu5scDOMmvlrWdY8beJf2o7KH/hHrCe78MWDzR6cdSPkjcPvmTZ9/8AeLxjt14rtwWF+sSlfaKbf9epM5cqPZ/C/iL4hal4pFnq/gSHR9JKM/2xtQErjHRdqjG416ABXEax45Xwt4Ss9U8V6f8AZNVu3EMOl2kvnySzE/LGhwAT6ngCuUu/i9rXh/x3ovh7xt4PXSLbXGCWVzBfCfa5OArjaMHJAOOme9JYapXd4QS9Ott7XevyDmS3Z7FS14z8T/jbN4Uksbux8J3WoaNPfixOoPMIllk5yIlxlgNrfNwDjjPWtHWvipql14pi0XwR4NvvEMMdwlvqGoF/KtrZ25K7sfMVHXHQ8Ulgqzip20d+q6f1sHMj1Mj2pQMCki3bPmGD3p1cpQhHNGKWigBMe1GKWigBMUtFFABRRRQAUUhPNGaAFopMj1o3UBcWikzS0AFFNd1RSzMqgDJJOKytR8QadY3cFvPPGvmnBbdwg45Ptyv55ppN7ClJR3NeimxyLIoZGVlPQg5FOJwKQxG6V89fs7E678dvih4qLFo1uls4G4+7ubjj2RK9t8Y69Z+HvC2pa3d3EUUNnA7lmYY3AcL9ScDFec/sp+E7zw38OWvdUgeDUNcupNRmjcfMivjYp99oBx6k16GGkqeFrSe8rRX33f5fiZy1kjkvEd6+rftqaHpOpc2el6a0tlG5+XzSjNvHvkAfhVr4y2Unj747eDPC+nL5sXh+T+0tVlUZWAFlKox7Ftg46816d46+GPhPxlqlnq2sW1wmo2YxBd2k7QyqvpuXnFWtN0nwn8O9Fnlh8jTbWRw1xczyFnlc93dslj9a2WOjF0500+aMeX5u+v4/eJxsnzPQ8V/a0t5/FPjr4f8Aw80+fyZLy6e4kZf+WQyFDY9hvP4V7/4V0HT/AA5oVto+mQiO2t0Cjjlj3Zj3YnJJ9680v9c+DN149s/G114gtpdbsoPIgkLyFET5v4cYz8x5r0fwp4n0LxRazXWg6jFfQwvskZARtbGccgVlialR4elS5Woxve66tkU6tKU2oyTb8zZFFFFecdAUUUUAFFFFABRRRQAUUUUAMmTzI2QkjcCOK+R/jl4e1bwJ4khjtPEOqXFnfI00RknYMh3cqcHBr67r5w/bF/5COgf9cpf5ivWyWb+tKHR/5HkZ3BfVnPqrHlPg7/hJPE3iSy0K1168gmu3KI8lw+1TgnnB9q9M1T4PfE7T7J7qx8UG9lQE+TFdyo5HoM8E1wXwG/5K14f/AOvg/wDoBr7VCjFejm+Mnhq8Y00rW7I8zKsFDF0ZOo3e/c+K9E+Jnj/wzemL+2buTyH2SWt7mRQQeVIbkfgRX0/8JPH1p488Om9SJba8gby7q3znY3Yg9wa+cP2lLG3sfixqP2ddguI4pnA6bivJ/E8/jXRfsi3Ey+NdTtlz5Mljuf0yHGKrH4ajXwSxMY2dk9CcvxNahjPq8pXV7Hv3xES5bw8xt45ZVSaJ5kjOGeIOC4/Lt3rwjxvJ4l1LU4bq0gDwuUje680PbuihsTbs/LxuDKcfeA5xmvdfiH4v07wZoqapqlvdz27yiIi3j3lSQTk+g4615pJ8cPhvtJ/sO6cs+8/6Igy3r9a8fBQrW5qdPmR62PlRcuWdTlPSvhpBND4bUSNI0TSs0BcEEpxzg9MnJ/GumlQSRshJAIxkHBrnPh34s0/xl4dGsaXDNBb+a0ISVQCCv07V0E8yQQtNNIkcaDczMcBR3JNcVWMlNqSsz0KDi6ceV3RwGjfBfwDpmtNrA0+6vbsymbN9eSXChyc7trkrnPfFehooRQo6AYFeV+JPjv4I0i4kt7ea41ORCQTbR/Jn/ePFY9r+0d4YeTbcaLqtuuM7sI36A12SwuNr2lKLZzvMcJF8rmj22s/xDo2ma9pr6bq9nFeWjnLRSrkEjofrXln/AA0R4K/59dV/78D/ABrsvhx8QdG8eR3kmkRXSC0ZVk85NuS3IxWE8JiKK55RaS6lwxmGrPkjJO/Q+QPiDpNvoPjfWNHtc/Z7W7eOLPULnIB/A177+x5/yKet/wDX8v8A6AK8U+M//JVfEf8A1+v/AEr2D9lXUrHSPAXiC/1K7htLaK9UvJK2APkr6fMm55dF7t8p8xliUMwfRanv1FeMar+0R4StboxWdjqOoIDgyooRfw3HkV2Xw8+JfhvxuXh0ud47uNdz20y7XC+o9R9K+ZqYLEU4c84NI+np47D1J8kZps7WuD+KnxL074fyWK3+nXV59s37PIKjbtxnOT712WoX9rp1jLfX1xHb20QzJLIcKo9TXyR+0T4z0/xf4wgOkzCewsITEkwGBI7HLEe3AFb5Xg/rdZRkvd6nPmeN+rUbxfvdD6F+FnxM074gS30dhp13Z/Ywhbzyp3bs9MH2rvK+RPgH8QNF8Bzas2sRXcgvFjEfkpuxtznP517j4N+M3hjxV4ittC023v1urgNsMsWF+VSTzn0FaY/LalGrL2cXyLqZ5fmcK1KPtJrnfQ9KorM8Q67pfh/TX1DWL+Czt16vI2Mn0Hqa8s1X9ojwfaylLOy1K/wcbkjCA/Tca4aOFrVv4cWzvrYujR0qSSPZqK8TtP2jvCsjlbjSdUtwO+Ff9Aa9M8C+LdJ8ZaOdV0WSV7cSGJvMjKEMOowfrTrYSvRV6kWkTRxtCtLlpyuzoK+cP2xv+Qj4f/65S/zFfR9fOH7Y3/IR8P8A/XKX+Yrsyb/fIfP8jkzr/c5fL8zzX4HTRW/xV0GWeRIo1nJZ3bAHynqTX1prvjjwpolm1xqHiDT4wq7tizK7t9FHJr42+Hegw+J/GWm6FPO8Ed3IUaRACy8E8Z+ldv8AGL4P3PgjTI9Z0++fUNO3hJt8YV4SehOOCPfivZzLDUK+LjGpOza/rU8TLsTiKGGlKnC6vucf8R/EMnjPx1f6zFC4W6kCW8QGW2KAqjHqQPzNfRH7N3gG88K6Lc6tq8Jg1HUQoELfeiiHIB9yecduK8G+E3jaHwV4gW8udJtL6CQhZJGjBnhHQmNu30719l6RqFnqum2+oafMs9tcRiSKRejKa586qVKFOOHjG0O/ex0ZLSp16jrylefYsXNvBcwtDcRJLGwwyuMgj6V8E+KreG08T6raW67IYb2aONfRQ5AH5V9918E+Nf8Akc9b/wCwjcf+jGqOHX+8mvL9TTiJLkg/M+m/2U/+SVr/ANf038xXPfta+JryysdO8N2kxjjvVaa62nBZFICr9Cc/lXQ/sp/8krX/AK/pv5iuT/a90G4kOkeI4Yi0ESNazsB9zJ3IT7ferCioPNHz92a1uZZUuXsjz79njw9Y+IviRbQ6jCk1tawvcGJhlXYY2gj0ya91/aD8I6RffDO/vYrC3hvNOQTwyxxhSACNy8diM/pXiH7Nes2mjfE+3+2ypFHdwPbq7HADnBUfjivoD4+63Z6Z8LdXSW4QS3kX2eBMjLsxA4H0yfwrpzOVVZjDlv0sc+Wxo/2fPmt1/wCAfInhu5gsvEFjcXVnFeWyzqJYJl3LIhOCCK+3fCfhjw74fSWbw/pcNgl4EeRYhgHA44/GvijwbpF1r3ijTtJs42eWe4QcDooOWP4CvvG3jEUEUSnIRQoP0GKOIai54RT6aofD0LqTa2tY+J/jR/yVXxH/ANfrf0rqPgJ8P28dJd/2peXCaDZzq0ltFJt86Yjv6YHeuX+NH/JVfEf/AF+v/SvbP2Pf+RT1v/r+X/0AV34yrKll0ZR3tE4cHRjVzBxntdnL/tDfC/QPCugW2veHoZLZBOsFxCZCykMDhhnocjH415h8LtUuNH+IWiX1szBhdpGwBxuVztIP519MftQKD8I78kci4tyPb96tfK/hH/ka9H/6/of/AEMVOWVZ4jAzVR33X4BmdOOHxsfZq2x926tpen6vps2m6lax3VpMMSxSDKuM55/ECvkL9ofRdK0H4kS6fo9jDY2otInEUS4XcS2T+lfZC/dr5H/am/5KxN/14w/zavJyGT+s8t9LM9fP4r6upW1ujV/Zf8MeH/Elxri69pNrqAgWIxCZM7c5zj8q9+0XwD4N0bUY9S0rw7YWd3HnZLFHhlyMHH4GvGP2Of8Aj68Rf7kH82r6N7Vlm9Wf1qcbu3/ANMmo03hYScVfX8z4/wD2ktevtU+JN7ps8jC000rFBFn5c4BLY9Tmu2/ZN07w3d6fq095bWs+rpOAolUMyw7RggHtu3c+1O/aP+GOpXmqSeL9Bt2uvMUC9t4xlwQOHA78da8F06+1LSNQW6sLqexu4TgPGxR19v8A61e3QpwxmAVKjKzsvvXc8StOeDx7qVo3Wv3H1R8cfhdb+KNGW78O6fbQ6zAw27AIxKh6q3b3rT/Z+8Lax4S8FSaZrkCQXLXbyhUkDjacY5FeU/D79oDVrOWKz8Wwre2vCm7iQLKnuyjhvwwfrX0lpN9aanp8GoWM6T206B45EOQymvCxixeHpLD1fhvdHu4J4XEVniKWkraot184fti/8hHQP+uUv8xX0XOzJG7KCxCkgDvXyn8ZF8d+PPEUV0vgjW7W1s0aGBPszuW+blicY5p5Mv8AalNuyQZ1L/ZnBK7ZzXwF/wCStaB/18H/ANANfYPinR7fXvD97o10oMN3C0bZGcZHB/A4NfIHhDw78QPDfiSw1y18H6xJLZyiQI1lJhh3B47jNfXfhHVLrWtAtdRvdLudLnlUl7W4GHjIOOa6c9d60asJK1ujOTI1+6nSmnd/kfDHiDS7nRNbvNJvF2z2kzROPXB619B/sneLRPp134RupMyWxNxaZPWM/eUfQ8/iar/tL/DnUdQ1O28T+H9NmvJpgIbyG3jLuSPuvge3B+gry3wt4d+I3hvXbTWtM8L63Hc2z7lzZSYYd1PHQivTnUpZjgrOSUv1R51OnVy/GXSbj+h9rV8E+Nv+Rz1v/sI3H/oxq+sn8ceJD8PDrw8E6mNW83yRpu1t+efnxjOz8K+Yb7wX48vb2e8n8J6201xK0sh+xPyzHJ7epriyKKoznKo0um6O3PZ+2hBU0312Z9D/ALKf/JKx/wBf038xWp8ePGWleFfCclve2cOo3OoBooLSXlG45ZvYZH6VxP7OF34t8PsPCmreEtVt7GeZ5kvJLdkWIkZIbI744qn+17o9/I+j63FE0llCjwTMP+WbEgqT9eR+Fcv1eM8y5ZvRu+j+46Pbzhlt4LVKxxvwh+E7ePtGvdVfVv7OEVx5cKxxhuepz6dsV3z/ALPNxdTRf2n41vbmKPgBoyxUeg3E4rwTw94m8QeH2c6LrF5YCT74hlKhvqOhrb/4Wh4+H/M16l/38r28RhcbKo5U6iS6eR4mHxOCjTSqU23113Pqn4dfDbw14JV3023aa7ddr3Ux3SEeg9B9K7IgAcV8a6N8ZPiBptysx12S9QdYrpA6sPT1H4GvovQfiGdd+Gb+LNL0e5vruMbJNPgOXMoYAgdeOc/Svn8fl+JoyU6r5r9bn0WAzHC1IuFNcttbHzF8aP8AkqviL/r+f+le2fse/wDIp63/ANfy/wDoArxnxL4X8f69r99rN34R1lZ7ydpnC2UmFyeg47dK9G/Z5m8ZeENTk0XUPB2rjT9SnUtcNbOggYDG4kj7uK9rH8ssAqcZJtJdV0PEy9uGO9pJOzb6dz0L9p//AJJFqA/6b2//AKNWvlXwmceK9IJ6C+h/9DFfQn7SN14q1qEeFNH8K6nd2ivHPLewws6PgZCDA7E8/SvELbwP46t7mK4j8J60HikWRD9ik6g5Hb2qcocaeEalJJu/VDze9TFqUU2lbofcifdr5H/am/5KxL/14w/zavpH4b67quv+HY7vWNDutGu0YxvBcKQWIA+YAgHBrzv9pD4a6l4na28Q6DD9ovbaPyprcHDSx5yCvuCTx3zXj5XUjhsWvaO26PZzWnLE4S9NX2Zy/wCx9dRprOv2bEB3gikHuASD/OvpEN2zzXw/4ds/HfhrXFvdH03WLK/jzHlbRznPVSCMEexr234WeGfidq/i208W+MNYu7KK2zstZMBpVPVTGOEU+4zx+NdWb4SEqsq/tFZ/fc48pxk4U40PZtu/yPQtG+JXhHVvFL+GbO+c6ikjxmN4io3IfmAP4VH4++GPhXxfC7XlhHbXpB23duNkgPvjhvxr528U+CPiFo3jq+13T9B1HcNQkubae2TzcAuSD8ue3rXeWnxr8dR6d5N14CuJr0DHnCOVUJ9Sm3+tYywEoctTCzv31SsbRzCM+eni4fgzw7xloVx4Z8U3+g3MiyS2c2zevRwQCD+RFfSf7J13dz/Dy4gnLGG3vnSAk/wkAkfmTXjVp4C+IXj/AMSz6pdaTcWzXsvmTXV1GYo1B44B5IAGAB6V9T/D7wvZeD/C9poVkxdYcl5COZHPLMfxrtzjFQlh40m7y0vY5Mnws1iZVUrR1Ohooor5k+pCjA9KKKACiiigAwPQUUUUWARh8pr5D/aN8Uapq3j++0eWeRNO05xFFbhsKWABLkdySfyr68b7prx34yfBmPxdqb67ot5HZanIoE6SqTHMQMA5HKnHevTymvRoYjmq7fkeVm9CtXoctIPgl8O/B9z8OtM1C+0mz1K5vEM0ksy7sHJG0egGK7R/hv4FKkDwrpf/AH5rxPw94R+OfgmI2egCOS2LE+Wk8ckYPqBJjFbFxN+0ZeoLc2kNorDDSIbdSPfIJI/Ctq9GdSrKca6s33t+By0K0KdKMJUHdLseY/Hjw/ovhn4h3Gm6GojtvIjlaEMWETtnK8+wB/Gvbf2S7G5tvh9dXUysIru9aSEH+6AFyPqQa5Xwt8A9Y1LVDqXjfWAfMffNFCxeSU/7Tnp+FfQmk2FpplhDYWMCW9tAgSKNBgKorTMcdCWHjh4y5mt2TlmAnHESxEo8q1svUtUUUV4R9CFFFFABRiiigAwPSjA9BRRQAYHoKKKKADA9KKKKACiiigAooooAKKKKACiiigAooooAKKKKACiiigAooooAKKKKACiiigAooooAKKKKACiiigD/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Content Placeholder 2">
            <a:extLst>
              <a:ext uri="{FF2B5EF4-FFF2-40B4-BE49-F238E27FC236}">
                <a16:creationId xmlns:a16="http://schemas.microsoft.com/office/drawing/2014/main" id="{AB42E356-F9D5-A108-301C-A8B46F3CEEAC}"/>
              </a:ext>
            </a:extLst>
          </p:cNvPr>
          <p:cNvSpPr txBox="1">
            <a:spLocks/>
          </p:cNvSpPr>
          <p:nvPr/>
        </p:nvSpPr>
        <p:spPr>
          <a:xfrm>
            <a:off x="393473" y="2331719"/>
            <a:ext cx="4521427" cy="352697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800" dirty="0">
                <a:solidFill>
                  <a:srgbClr val="4A4A4A"/>
                </a:solidFill>
                <a:latin typeface="Roboto-Regular"/>
                <a:cs typeface="Aharoni"/>
              </a:rPr>
              <a:t>The</a:t>
            </a:r>
            <a:r>
              <a:rPr lang="en-US" sz="2800" dirty="0">
                <a:solidFill>
                  <a:srgbClr val="4A4A4A"/>
                </a:solidFill>
                <a:latin typeface="Roboto-Regular"/>
              </a:rPr>
              <a:t> </a:t>
            </a:r>
            <a:r>
              <a:rPr lang="en-US" sz="2800" b="1" dirty="0">
                <a:solidFill>
                  <a:srgbClr val="4A4A4A"/>
                </a:solidFill>
                <a:latin typeface="Roboto-Regular"/>
              </a:rPr>
              <a:t>FAITH FOR RIGHTS </a:t>
            </a:r>
            <a:r>
              <a:rPr lang="en-US" sz="2800" dirty="0">
                <a:solidFill>
                  <a:srgbClr val="4A4A4A"/>
                </a:solidFill>
                <a:latin typeface="Roboto-Regular"/>
              </a:rPr>
              <a:t>framework provides space for cross-disciplinary reflection and action on the deep, and mutually enriching, connections between religions and human rights. </a:t>
            </a:r>
          </a:p>
        </p:txBody>
      </p:sp>
      <p:sp>
        <p:nvSpPr>
          <p:cNvPr id="11" name="Title 1"/>
          <p:cNvSpPr>
            <a:spLocks noGrp="1"/>
          </p:cNvSpPr>
          <p:nvPr>
            <p:ph type="title"/>
          </p:nvPr>
        </p:nvSpPr>
        <p:spPr>
          <a:xfrm>
            <a:off x="1143000" y="321582"/>
            <a:ext cx="9154886" cy="1325563"/>
          </a:xfrm>
        </p:spPr>
        <p:txBody>
          <a:bodyPr>
            <a:normAutofit fontScale="90000"/>
          </a:bodyPr>
          <a:lstStyle/>
          <a:p>
            <a:r>
              <a:rPr lang="en-US" dirty="0"/>
              <a:t>What is the</a:t>
            </a:r>
            <a:br>
              <a:rPr lang="en-US" dirty="0"/>
            </a:br>
            <a:r>
              <a:rPr lang="en-US" b="1" dirty="0"/>
              <a:t>Faith for Rights framework?</a:t>
            </a:r>
          </a:p>
        </p:txBody>
      </p:sp>
      <p:graphicFrame>
        <p:nvGraphicFramePr>
          <p:cNvPr id="14" name="Diagram 13"/>
          <p:cNvGraphicFramePr/>
          <p:nvPr>
            <p:extLst>
              <p:ext uri="{D42A27DB-BD31-4B8C-83A1-F6EECF244321}">
                <p14:modId xmlns:p14="http://schemas.microsoft.com/office/powerpoint/2010/main" val="3479863457"/>
              </p:ext>
            </p:extLst>
          </p:nvPr>
        </p:nvGraphicFramePr>
        <p:xfrm>
          <a:off x="4783907" y="1468122"/>
          <a:ext cx="7203073" cy="4802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736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powerpoint.officeapps.live.com/pods/GetClipboardImage.ashx?Id=0f0dd186-6a7a-4040-86f5-0937f898d58c&amp;DC=PUS5&amp;pkey=ac420008-8c53-4acd-a5b7-b7a77cc6e9de&amp;wdwaccluster=PUS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4" descr="data:image/jpg;base64,%20/9j/4AAQSkZJRgABAQEAYABgAAD/2wBDAAUDBAQEAwUEBAQFBQUGBwwIBwcHBw8LCwkMEQ8SEhEPERETFhwXExQaFRERGCEYGh0dHx8fExciJCIeJBweHx7/2wBDAQUFBQcGBw4ICA4eFBEUHh4eHh4eHh4eHh4eHh4eHh4eHh4eHh4eHh4eHh4eHh4eHh4eHh4eHh4eHh4eHh4eHh7/wAARCAChAN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oarq+l6WqNqeo2lirkhGuJljDH0G480JN7CbSV2X6KwP+Ew8J/9DNo3/gdH/jS/8Jh4U/6GbRv/AAOj/wDiqv2c+xn7an/MvvN6isD/AITDwn/0M2jf+B0f+NWtM1/Q9TuDb6brGn3soXcUguUdgPXAPSlySW6GqsG7Jo1aKKKk0CiiigAoqtqN7b2MSS3EmxWcIvGSWPQCuX1DxxpdjrgsZpR5QdopGAJKODjp354/FfWqjGUtkROpGHxM7GioLK5hu7dLi3kSWJwGV0OQRU9SWgooooAKK868bfGDwv4R16fRdUg1Q3UIUkx24KNkA8MSM9a5yL9ojwtLcxwppOqZkdUBIUdTj1rqjgsROPPGDscc8ww0Jckpq57RRTYm3xq/94A06uU7AooooAKKKKACiiigArlviJ4N0XxlozWWsW/mGMM1vIGIaFyMbhXU1HP/AKtvoaqE3CSlF6mdWEZwcZLQ/PeeMRzyRddjlc+uDiva/gv8IfD/AI28G/21qV9qUE/2qSHbA6BcKBjqpPevGL7/AI/rj/rs/wD6Ea+rf2U/+SWn/sITfyWvss3r1KOFUoOzuj4vKaFOtiXCorqzOJ+InwAttK0C51Pw3qN3czW0Zka2uVVjIo5O0qBzjtisX9kn/ko93/2Dn/8AQ0r6W1nxBoWlTw2eq6paWstyMRRyuAZMnHA781ieEvh14U8K6vNq+i2L29zKjIxMpZdpOSAD05ArxFmlSWGnSrXd9me7LKoRxMKtGyS3R2FFec+MfjF4L8NySWz3x1C7TIMFoN5B9C3QVw918cfFl5ZvqOheALiTTlB/0iUu34/KMEVxU8BiJpNRsn30/M7amY4em7c135anv1FfNukftI6gJ0/tXw5bvBn52tpjvx7AjFe9eEfEOm+J9Dt9Y0mcTW065HGCp7qR2INLE4GvhrOpHRlYbH0MS2qb1RnfEexu7vTbWe0immNrN5jxwth8bSNy+pXOcd8V4zP4b8Sz+MLLXZpvtEPnrKxhicPdOhG1SrDCscAMc4+XrXp3xg8a+IvBlrb3uk+Gf7Ws9jNdTlyqwYIxnA75P5V5P/w0lrfJHhfT/wDwJf8AwrqwOHxUoc1KKa9UcGYVsKqnLVk0/Q9+8D6bNpHhu1sLjiVFLOB0UsSxA+mcVn/FXxRJ4P8ABd7r0MMc80OxY45CQrMzAYOPbNXfBGtyeIPB+na7cQJbvd2yzNGjFguR0B7189ftBfFGz8UaenhvRre6S2juN9zNMhTeyZAVR6ZzWODws8RiVBrrqdONxcMPhnJPVrQ6b4dfHDWvE/jXTNBudFsIIryUo0kbuWX5SeM/SvfE6V8HeBNefwz4r0/XY7X7U9pIXEOcb+CMZ/Gva7T9ojUJ7qCE+EQokkVCfObjJA9K9LM8pkqqeHh7tjzctzaPs39Ylrfsdp+07p1pcfC29vJIEae2mheKQjlSXCnB+hNfJumf8hS0/wCviP8A9CFfXX7Rjb/g1qb/AN4wH85Vr5F0z/kKWn/XeP8A9CFduRt/VZp93+RxZ4ksXFrsvzP0Bt/+PeP/AHB/KpK8f+Ifxw0HwvL/AGZpkQ1fUEUBwj7YozjoW7n2FcRZftIautyDfeG7NrctyIp2DAe2RzXg0srxVWPPGGh79TNsLSlyylqfS9FYfgrxNpvizw/BrWlyFreUYKt95GHVT7ityuCUXFuMlqj0ITU0pRegUUUUigooooAKjn/1bfQ1JUc/+rb6GgUtmfn3ff8AH9cf9dn/APQjXr3wg+MGn+BvCR0S50e4vJDcvN5kcoUYYDjBHtXkN9/x/XH/AF2f/wBCNfUf7LmnafdfDEyXFjbTP9vmG6SJWPRe5r7bNZ0oYVOpHmV11sfD5VCrPEtUpcrs+lzxLxn42ufHfxF03Vbi2FrFFPDDbwBt2xfMB5Pckmvs11LQMo6lSK8F+Kfwj1O6+IOna14U0mBbNnjku0R1jVHV+SF9xzxXvg4UZ7Cvn8yrUalOl7HRJPTsfQ5ZQrUqlX227e/c+UrX4IeNLjxYst9p0EenS3xeZxcqT5RkyePpX1LZ2dvZ2UdnbwrFBGgRI1XChRxjFeZ/Eb42eHfC95Lp1jG+r38Z2yRxMBHG3oz/AOGa5LSPiJ8YPGqtL4X8OWNtaHIWd0JUfR3IBP4VVeGMxkIzqWjFbX0RnRnhMHOUad5SfbVnk/xr0y20j4o65ZWcQigE4kRF6LuUE/qTXsf7Hl1M+g65ZM2YYrpJEHoWXn/0GvEfieviJfGt8PFnlHWDsM5i27fujGNvHSvaP2Of+Qf4i/67Q/8AoJr18xj/AMJqu7/CeRl0v+FJ2VldntXi6NZfC+qRuoZTZy5B6H5DXwKv3B9K+/vFH/Itan/16S/+gGvgEfdH0rDhz4anyOniJe/T+Z9vfBoZ+Fnhz/rwj/lXmH7Xtrbw6JoDQwRRM11LuKIBn5R6V6j8F/8Aklnhz/rwj/lXmn7Yv/ID8P8A/X1L/wCgCvMwH/IwX+JnpY1f8Jz9EeRfAuNJPixoCSIrqbhsqwyD8jV9ljT7DORY23t+6X/CvjX4Df8AJWvD3/Xwf/QGr7VXpXRn7axMbdjn4finQlfueb/tIjHwe1Yf7cP/AKNWvj62RpbiOJDhpHVFPoScCvsP9pP/AJJBq3+/D/6NWvkHTP8AkJ2n/XxH/wChCvQyF2w02u/6Hn58r4qK8l+Z9k+B/hj4V0Dw9BZvpNreXDxg3M88YdpHI55Pavlv4waDbeGviLq+kWcfl2scqyQpnO1HUMB+GcV9u2//AB7x/wC4P5V8eftK/wDJYdX/ANyD/wBFLXFkdepPFS5ne6Z253h6cMNFxVrNHo/7Hl9I+m69prMxSOaOZB2XIIP8q9/r50/Y6/4+fEX+7D/WvouuDNkljJ2/rQ9DJ23g4f11CiiivOPTCiiigAqKdgI2+hqWuM+KcPjW50RbPwWtkLicslxJcPtMaEdU7Zq6ceaSV7GdafJBytc+Kr7/AI/rj/rs/wD6Ea+rP2U/+SWn/sITfyWvIT8BPiESSYNPJPJP2sf4V6H8IPCPxU8EXiWLQ6XJo1xOHuY3n3Mg6Fkx3xX1Oa1qNfDckJq6s9z5TK6FfD4nnnB2emx7v2rkvi3qd3pHw51zULJitxFaPsYdVJGM11tU9Y0621TS7nTryMSQXMTRSKe6kYNfLU5KM03sfVVoSnTlGO7R8AxbXnTzmO1nHmMTzgnk1976FDYWeg2cdgIo7OKBRFsxtCY4r5h8XfAXxdpt/L/Yaw6rZZJiIlVJFXsGDYyfcVreEPhF8S762TTdZ1y50fRsAPbi8MmV64CKdo/E/hX02Zyw+MhCUaqSXT/gdz5jLY4jCVJxdJtv+tzgPjbq1nrfxP1m+sJFltvMWJHU5D7VAJH45r1r9jlh9g8RLnnzoTj/AICaz/iV8DdUm1Gxt/BthaJp9taiN3mnCySyZJLNxyfepPhf8P8A4q+BtZNzYw6Uba5KJdxyXAYMgPUY5BAJor4ihWwHs4TSdlv5Cw+HxFHHe1nB2u9vM958UsB4Z1M5wPscv/oBr4DX7o+lfaPxj0/xtq/h8aT4P+yKLoNHePNJtcRkdFPvXgY+AnxBAAFvp+P+vof4VlkdajQhJ1JpXN87o1q9SKpwbsfRXwWZW+Fnh3Bz/oMf8q86/bBhd/DOiXCg7Irx1Y47svH8q6T4HaJ4/wDDVkdD8TJYnSoIj9keOXdIrFvunH8OCa674h+FLPxl4WudDvWMYkw0UoGTFIOjAV5kKkcPjVUvdJ307HpypTxGB9mlZ2tqfIHwg1C30v4l6BeXThIUvFV2JwFDZXJ+ma+1dR1XTdNthcahewWsJYKryuFBJ6AetfJutfA34gWF20dtY2+oxBsLNBcKMj1wxBFdV4M+BHiXU7iKXxpqbW9jEf8Aj2juDLI2O2eij3GTXq5nHCYmSre1tZerPJyyWLwqdJUm236I9M/aRdW+D+rEHgvB/wCjVr5D0z/kJ2n/AF8R/wDoQr6f+NHhHx/4jtovDfh6OxTw9CkePMnxLIyjoxPYGvLB8BfiEG3C308EdCLscH8q0yitQo4ZxnNJsjNqFaviFKEG7H1rbEG2jP8AsD+VfHv7Shz8YdX/ANyD/wBFLX0Z4KT4gWfgW4t9cj0+TXLdClkVfKSgL8u8jvnr0rxDxL8Hfih4h1y61nU49Nku7p98hW5AHTAAHYAAVwZQ4UMRKU5pJabnbm3tK9CEYQbb122N39jtgLnxCD/ci/rX0ZXzj8MPh18VPBHiFb6yj0v7NOyR3cb3AYNHu5IH94DOK+jq582cJYl1ISTT7HXlClDDKnOLTQUUUV5h6gUUUUAFJilooATFG2loosAUUUUAIVzSbee1OopWATp2rnPHXi7SvCemxXGoebLPczLb2dpCN011KxwEQdz79BXQzFliYqu5scDOMmvlrWdY8beJf2o7KH/hHrCe78MWDzR6cdSPkjcPvmTZ9/8AeLxjt14rtwWF+sSlfaKbf9epM5cqPZ/C/iL4hal4pFnq/gSHR9JKM/2xtQErjHRdqjG416ABXEax45Xwt4Ss9U8V6f8AZNVu3EMOl2kvnySzE/LGhwAT6ngCuUu/i9rXh/x3ovh7xt4PXSLbXGCWVzBfCfa5OArjaMHJAOOme9JYapXd4QS9Ott7XevyDmS3Z7FS14z8T/jbN4Uksbux8J3WoaNPfixOoPMIllk5yIlxlgNrfNwDjjPWtHWvipql14pi0XwR4NvvEMMdwlvqGoF/KtrZ25K7sfMVHXHQ8Ulgqzip20d+q6f1sHMj1Mj2pQMCki3bPmGD3p1cpQhHNGKWigBMe1GKWigBMUtFFABRRRQAUUhPNGaAFopMj1o3UBcWikzS0AFFNd1RSzMqgDJJOKytR8QadY3cFvPPGvmnBbdwg45Ptyv55ppN7ClJR3NeimxyLIoZGVlPQg5FOJwKQxG6V89fs7E678dvih4qLFo1uls4G4+7ubjj2RK9t8Y69Z+HvC2pa3d3EUUNnA7lmYY3AcL9ScDFec/sp+E7zw38OWvdUgeDUNcupNRmjcfMivjYp99oBx6k16GGkqeFrSe8rRX33f5fiZy1kjkvEd6+rftqaHpOpc2el6a0tlG5+XzSjNvHvkAfhVr4y2Unj747eDPC+nL5sXh+T+0tVlUZWAFlKox7Ftg46816d46+GPhPxlqlnq2sW1wmo2YxBd2k7QyqvpuXnFWtN0nwn8O9Fnlh8jTbWRw1xczyFnlc93dslj9a2WOjF0500+aMeX5u+v4/eJxsnzPQ8V/a0t5/FPjr4f8Aw80+fyZLy6e4kZf+WQyFDY9hvP4V7/4V0HT/AA5oVto+mQiO2t0Cjjlj3Zj3YnJJ9680v9c+DN149s/G114gtpdbsoPIgkLyFET5v4cYz8x5r0fwp4n0LxRazXWg6jFfQwvskZARtbGccgVlialR4elS5Woxve66tkU6tKU2oyTb8zZFFFFecdAUUUUAFFFFABRRRQAUUUUAMmTzI2QkjcCOK+R/jl4e1bwJ4khjtPEOqXFnfI00RknYMh3cqcHBr67r5w/bF/5COgf9cpf5ivWyWb+tKHR/5HkZ3BfVnPqrHlPg7/hJPE3iSy0K1168gmu3KI8lw+1TgnnB9q9M1T4PfE7T7J7qx8UG9lQE+TFdyo5HoM8E1wXwG/5K14f/AOvg/wDoBr7VCjFejm+Mnhq8Y00rW7I8zKsFDF0ZOo3e/c+K9E+Jnj/wzemL+2buTyH2SWt7mRQQeVIbkfgRX0/8JPH1p488Om9SJba8gby7q3znY3Yg9wa+cP2lLG3sfixqP2ddguI4pnA6bivJ/E8/jXRfsi3Ey+NdTtlz5Mljuf0yHGKrH4ajXwSxMY2dk9CcvxNahjPq8pXV7Hv3xES5bw8xt45ZVSaJ5kjOGeIOC4/Lt3rwjxvJ4l1LU4bq0gDwuUje680PbuihsTbs/LxuDKcfeA5xmvdfiH4v07wZoqapqlvdz27yiIi3j3lSQTk+g4615pJ8cPhvtJ/sO6cs+8/6Igy3r9a8fBQrW5qdPmR62PlRcuWdTlPSvhpBND4bUSNI0TSs0BcEEpxzg9MnJ/GumlQSRshJAIxkHBrnPh34s0/xl4dGsaXDNBb+a0ISVQCCv07V0E8yQQtNNIkcaDczMcBR3JNcVWMlNqSsz0KDi6ceV3RwGjfBfwDpmtNrA0+6vbsymbN9eSXChyc7trkrnPfFehooRQo6AYFeV+JPjv4I0i4kt7ea41ORCQTbR/Jn/ePFY9r+0d4YeTbcaLqtuuM7sI36A12SwuNr2lKLZzvMcJF8rmj22s/xDo2ma9pr6bq9nFeWjnLRSrkEjofrXln/AA0R4K/59dV/78D/ABrsvhx8QdG8eR3kmkRXSC0ZVk85NuS3IxWE8JiKK55RaS6lwxmGrPkjJO/Q+QPiDpNvoPjfWNHtc/Z7W7eOLPULnIB/A177+x5/yKet/wDX8v8A6AK8U+M//JVfEf8A1+v/AEr2D9lXUrHSPAXiC/1K7htLaK9UvJK2APkr6fMm55dF7t8p8xliUMwfRanv1FeMar+0R4StboxWdjqOoIDgyooRfw3HkV2Xw8+JfhvxuXh0ud47uNdz20y7XC+o9R9K+ZqYLEU4c84NI+np47D1J8kZps7WuD+KnxL074fyWK3+nXV59s37PIKjbtxnOT712WoX9rp1jLfX1xHb20QzJLIcKo9TXyR+0T4z0/xf4wgOkzCewsITEkwGBI7HLEe3AFb5Xg/rdZRkvd6nPmeN+rUbxfvdD6F+FnxM074gS30dhp13Z/Ywhbzyp3bs9MH2rvK+RPgH8QNF8Bzas2sRXcgvFjEfkpuxtznP517j4N+M3hjxV4ittC023v1urgNsMsWF+VSTzn0FaY/LalGrL2cXyLqZ5fmcK1KPtJrnfQ9KorM8Q67pfh/TX1DWL+Czt16vI2Mn0Hqa8s1X9ojwfaylLOy1K/wcbkjCA/Tca4aOFrVv4cWzvrYujR0qSSPZqK8TtP2jvCsjlbjSdUtwO+Ff9Aa9M8C+LdJ8ZaOdV0WSV7cSGJvMjKEMOowfrTrYSvRV6kWkTRxtCtLlpyuzoK+cP2xv+Qj4f/65S/zFfR9fOH7Y3/IR8P8A/XKX+Yrsyb/fIfP8jkzr/c5fL8zzX4HTRW/xV0GWeRIo1nJZ3bAHynqTX1prvjjwpolm1xqHiDT4wq7tizK7t9FHJr42+Hegw+J/GWm6FPO8Ed3IUaRACy8E8Z+ldv8AGL4P3PgjTI9Z0++fUNO3hJt8YV4SehOOCPfivZzLDUK+LjGpOza/rU8TLsTiKGGlKnC6vucf8R/EMnjPx1f6zFC4W6kCW8QGW2KAqjHqQPzNfRH7N3gG88K6Lc6tq8Jg1HUQoELfeiiHIB9yecduK8G+E3jaHwV4gW8udJtL6CQhZJGjBnhHQmNu30719l6RqFnqum2+oafMs9tcRiSKRejKa586qVKFOOHjG0O/ex0ZLSp16jrylefYsXNvBcwtDcRJLGwwyuMgj6V8E+KreG08T6raW67IYb2aONfRQ5AH5V9918E+Nf8Akc9b/wCwjcf+jGqOHX+8mvL9TTiJLkg/M+m/2U/+SVr/ANf038xXPfta+JryysdO8N2kxjjvVaa62nBZFICr9Cc/lXQ/sp/8krX/AK/pv5iuT/a90G4kOkeI4Yi0ESNazsB9zJ3IT7ferCioPNHz92a1uZZUuXsjz79njw9Y+IviRbQ6jCk1tawvcGJhlXYY2gj0ya91/aD8I6RffDO/vYrC3hvNOQTwyxxhSACNy8diM/pXiH7Nes2mjfE+3+2ypFHdwPbq7HADnBUfjivoD4+63Z6Z8LdXSW4QS3kX2eBMjLsxA4H0yfwrpzOVVZjDlv0sc+Wxo/2fPmt1/wCAfInhu5gsvEFjcXVnFeWyzqJYJl3LIhOCCK+3fCfhjw74fSWbw/pcNgl4EeRYhgHA44/GvijwbpF1r3ijTtJs42eWe4QcDooOWP4CvvG3jEUEUSnIRQoP0GKOIai54RT6aofD0LqTa2tY+J/jR/yVXxH/ANfrf0rqPgJ8P28dJd/2peXCaDZzq0ltFJt86Yjv6YHeuX+NH/JVfEf/AF+v/SvbP2Pf+RT1v/r+X/0AV34yrKll0ZR3tE4cHRjVzBxntdnL/tDfC/QPCugW2veHoZLZBOsFxCZCykMDhhnocjH415h8LtUuNH+IWiX1szBhdpGwBxuVztIP519MftQKD8I78kci4tyPb96tfK/hH/ka9H/6/of/AEMVOWVZ4jAzVR33X4BmdOOHxsfZq2x926tpen6vps2m6lax3VpMMSxSDKuM55/ECvkL9ofRdK0H4kS6fo9jDY2otInEUS4XcS2T+lfZC/dr5H/am/5KxN/14w/zavJyGT+s8t9LM9fP4r6upW1ujV/Zf8MeH/Elxri69pNrqAgWIxCZM7c5zj8q9+0XwD4N0bUY9S0rw7YWd3HnZLFHhlyMHH4GvGP2Of8Aj68Rf7kH82r6N7Vlm9Wf1qcbu3/ANMmo03hYScVfX8z4/wD2ktevtU+JN7ps8jC000rFBFn5c4BLY9Tmu2/ZN07w3d6fq095bWs+rpOAolUMyw7RggHtu3c+1O/aP+GOpXmqSeL9Bt2uvMUC9t4xlwQOHA78da8F06+1LSNQW6sLqexu4TgPGxR19v8A61e3QpwxmAVKjKzsvvXc8StOeDx7qVo3Wv3H1R8cfhdb+KNGW78O6fbQ6zAw27AIxKh6q3b3rT/Z+8Lax4S8FSaZrkCQXLXbyhUkDjacY5FeU/D79oDVrOWKz8Wwre2vCm7iQLKnuyjhvwwfrX0lpN9aanp8GoWM6T206B45EOQymvCxixeHpLD1fhvdHu4J4XEVniKWkraot184fti/8hHQP+uUv8xX0XOzJG7KCxCkgDvXyn8ZF8d+PPEUV0vgjW7W1s0aGBPszuW+blicY5p5Mv8AalNuyQZ1L/ZnBK7ZzXwF/wCStaB/18H/ANANfYPinR7fXvD97o10oMN3C0bZGcZHB/A4NfIHhDw78QPDfiSw1y18H6xJLZyiQI1lJhh3B47jNfXfhHVLrWtAtdRvdLudLnlUl7W4GHjIOOa6c9d60asJK1ujOTI1+6nSmnd/kfDHiDS7nRNbvNJvF2z2kzROPXB619B/sneLRPp134RupMyWxNxaZPWM/eUfQ8/iar/tL/DnUdQ1O28T+H9NmvJpgIbyG3jLuSPuvge3B+gry3wt4d+I3hvXbTWtM8L63Hc2z7lzZSYYd1PHQivTnUpZjgrOSUv1R51OnVy/GXSbj+h9rV8E+Nv+Rz1v/sI3H/oxq+sn8ceJD8PDrw8E6mNW83yRpu1t+efnxjOz8K+Yb7wX48vb2e8n8J6201xK0sh+xPyzHJ7epriyKKoznKo0um6O3PZ+2hBU0312Z9D/ALKf/JKx/wBf038xWp8ePGWleFfCclve2cOo3OoBooLSXlG45ZvYZH6VxP7OF34t8PsPCmreEtVt7GeZ5kvJLdkWIkZIbI744qn+17o9/I+j63FE0llCjwTMP+WbEgqT9eR+Fcv1eM8y5ZvRu+j+46Pbzhlt4LVKxxvwh+E7ePtGvdVfVv7OEVx5cKxxhuepz6dsV3z/ALPNxdTRf2n41vbmKPgBoyxUeg3E4rwTw94m8QeH2c6LrF5YCT74hlKhvqOhrb/4Wh4+H/M16l/38r28RhcbKo5U6iS6eR4mHxOCjTSqU23113Pqn4dfDbw14JV3023aa7ddr3Ux3SEeg9B9K7IgAcV8a6N8ZPiBptysx12S9QdYrpA6sPT1H4GvovQfiGdd+Gb+LNL0e5vruMbJNPgOXMoYAgdeOc/Svn8fl+JoyU6r5r9bn0WAzHC1IuFNcttbHzF8aP8AkqviL/r+f+le2fse/wDIp63/ANfy/wDoArxnxL4X8f69r99rN34R1lZ7ydpnC2UmFyeg47dK9G/Z5m8ZeENTk0XUPB2rjT9SnUtcNbOggYDG4kj7uK9rH8ssAqcZJtJdV0PEy9uGO9pJOzb6dz0L9p//AJJFqA/6b2//AKNWvlXwmceK9IJ6C+h/9DFfQn7SN14q1qEeFNH8K6nd2ivHPLewws6PgZCDA7E8/SvELbwP46t7mK4j8J60HikWRD9ik6g5Hb2qcocaeEalJJu/VDze9TFqUU2lbofcifdr5H/am/5KxL/14w/zavpH4b67quv+HY7vWNDutGu0YxvBcKQWIA+YAgHBrzv9pD4a6l4na28Q6DD9ovbaPyprcHDSx5yCvuCTx3zXj5XUjhsWvaO26PZzWnLE4S9NX2Zy/wCx9dRprOv2bEB3gikHuASD/OvpEN2zzXw/4ds/HfhrXFvdH03WLK/jzHlbRznPVSCMEexr234WeGfidq/i208W+MNYu7KK2zstZMBpVPVTGOEU+4zx+NdWb4SEqsq/tFZ/fc48pxk4U40PZtu/yPQtG+JXhHVvFL+GbO+c6ikjxmN4io3IfmAP4VH4++GPhXxfC7XlhHbXpB23duNkgPvjhvxr528U+CPiFo3jq+13T9B1HcNQkubae2TzcAuSD8ue3rXeWnxr8dR6d5N14CuJr0DHnCOVUJ9Sm3+tYywEoctTCzv31SsbRzCM+eni4fgzw7xloVx4Z8U3+g3MiyS2c2zevRwQCD+RFfSf7J13dz/Dy4gnLGG3vnSAk/wkAkfmTXjVp4C+IXj/AMSz6pdaTcWzXsvmTXV1GYo1B44B5IAGAB6V9T/D7wvZeD/C9poVkxdYcl5COZHPLMfxrtzjFQlh40m7y0vY5Mnws1iZVUrR1Ohooor5k+pCjA9KKKACiiigAwPQUUUUWARh8pr5D/aN8Uapq3j++0eWeRNO05xFFbhsKWABLkdySfyr68b7prx34yfBmPxdqb67ot5HZanIoE6SqTHMQMA5HKnHevTymvRoYjmq7fkeVm9CtXoctIPgl8O/B9z8OtM1C+0mz1K5vEM0ksy7sHJG0egGK7R/hv4FKkDwrpf/AH5rxPw94R+OfgmI2egCOS2LE+Wk8ckYPqBJjFbFxN+0ZeoLc2kNorDDSIbdSPfIJI/Ctq9GdSrKca6s33t+By0K0KdKMJUHdLseY/Hjw/ovhn4h3Gm6GojtvIjlaEMWETtnK8+wB/Gvbf2S7G5tvh9dXUysIru9aSEH+6AFyPqQa5Xwt8A9Y1LVDqXjfWAfMffNFCxeSU/7Tnp+FfQmk2FpplhDYWMCW9tAgSKNBgKorTMcdCWHjh4y5mt2TlmAnHESxEo8q1svUtUUUV4R9CFFFFABRiiigAwPSjA9BRRQAYHoKKKKADA9KKKKACiiigAooooAKKKKACiiigAooooAKKKKACiiigAooooAKKKKACiiigAooooAKKKKACiiigD/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Title 1"/>
          <p:cNvSpPr>
            <a:spLocks noGrp="1"/>
          </p:cNvSpPr>
          <p:nvPr>
            <p:ph type="title"/>
          </p:nvPr>
        </p:nvSpPr>
        <p:spPr>
          <a:xfrm>
            <a:off x="1143000" y="321582"/>
            <a:ext cx="9154886" cy="1325563"/>
          </a:xfrm>
        </p:spPr>
        <p:txBody>
          <a:bodyPr>
            <a:normAutofit fontScale="90000"/>
          </a:bodyPr>
          <a:lstStyle/>
          <a:p>
            <a:r>
              <a:rPr lang="en-US" dirty="0"/>
              <a:t>What is the</a:t>
            </a:r>
            <a:br>
              <a:rPr lang="en-US" dirty="0"/>
            </a:br>
            <a:r>
              <a:rPr lang="en-US" b="1" dirty="0"/>
              <a:t>Faith for Rights framework?</a:t>
            </a:r>
          </a:p>
        </p:txBody>
      </p:sp>
      <p:sp>
        <p:nvSpPr>
          <p:cNvPr id="13" name="Content Placeholder 2">
            <a:extLst>
              <a:ext uri="{FF2B5EF4-FFF2-40B4-BE49-F238E27FC236}">
                <a16:creationId xmlns:a16="http://schemas.microsoft.com/office/drawing/2014/main" id="{AB42E356-F9D5-A108-301C-A8B46F3CEEAC}"/>
              </a:ext>
            </a:extLst>
          </p:cNvPr>
          <p:cNvSpPr txBox="1">
            <a:spLocks/>
          </p:cNvSpPr>
          <p:nvPr/>
        </p:nvSpPr>
        <p:spPr>
          <a:xfrm>
            <a:off x="385853" y="2360022"/>
            <a:ext cx="4665118" cy="352697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Font typeface="Calibri" panose="020F0502020204030204" pitchFamily="34" charset="0"/>
              <a:buNone/>
            </a:pPr>
            <a:r>
              <a:rPr lang="en-US" sz="2800" dirty="0">
                <a:solidFill>
                  <a:srgbClr val="4A4A4A"/>
                </a:solidFill>
                <a:latin typeface="Roboto-Regular"/>
              </a:rPr>
              <a:t>The</a:t>
            </a:r>
            <a:r>
              <a:rPr lang="en-US" sz="2800" b="1" dirty="0">
                <a:solidFill>
                  <a:srgbClr val="4A4A4A"/>
                </a:solidFill>
                <a:latin typeface="Roboto-Regular"/>
              </a:rPr>
              <a:t> OBJECTIVE </a:t>
            </a:r>
            <a:r>
              <a:rPr lang="en-US" sz="2800" dirty="0">
                <a:solidFill>
                  <a:srgbClr val="4A4A4A"/>
                </a:solidFill>
                <a:latin typeface="Roboto-Regular"/>
              </a:rPr>
              <a:t>is to foster the development of peaceful societies, which uphold human dignity and equality for all and where diversity is not just tolerated but fully respected and celebrated.</a:t>
            </a:r>
            <a:endParaRPr lang="en-US" sz="2800" dirty="0"/>
          </a:p>
        </p:txBody>
      </p:sp>
      <p:graphicFrame>
        <p:nvGraphicFramePr>
          <p:cNvPr id="8" name="Diagram 7"/>
          <p:cNvGraphicFramePr/>
          <p:nvPr>
            <p:extLst>
              <p:ext uri="{D42A27DB-BD31-4B8C-83A1-F6EECF244321}">
                <p14:modId xmlns:p14="http://schemas.microsoft.com/office/powerpoint/2010/main" val="3510265380"/>
              </p:ext>
            </p:extLst>
          </p:nvPr>
        </p:nvGraphicFramePr>
        <p:xfrm>
          <a:off x="4783907" y="1468122"/>
          <a:ext cx="7203073" cy="4802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2623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916B-2A96-0143-03D9-F3E244A0BAB8}"/>
              </a:ext>
            </a:extLst>
          </p:cNvPr>
          <p:cNvSpPr>
            <a:spLocks noGrp="1"/>
          </p:cNvSpPr>
          <p:nvPr>
            <p:ph type="title"/>
          </p:nvPr>
        </p:nvSpPr>
        <p:spPr>
          <a:xfrm>
            <a:off x="195943" y="616130"/>
            <a:ext cx="3962400" cy="2286000"/>
          </a:xfrm>
        </p:spPr>
        <p:txBody>
          <a:bodyPr>
            <a:noAutofit/>
          </a:bodyPr>
          <a:lstStyle/>
          <a:p>
            <a:r>
              <a:rPr lang="en-US" sz="5400" b="1" dirty="0"/>
              <a:t>Five Fundamental Principles</a:t>
            </a:r>
          </a:p>
        </p:txBody>
      </p:sp>
      <p:sp>
        <p:nvSpPr>
          <p:cNvPr id="5" name="Content Placeholder 2">
            <a:extLst>
              <a:ext uri="{FF2B5EF4-FFF2-40B4-BE49-F238E27FC236}">
                <a16:creationId xmlns:a16="http://schemas.microsoft.com/office/drawing/2014/main" id="{AB42E356-F9D5-A108-301C-A8B46F3CEEAC}"/>
              </a:ext>
            </a:extLst>
          </p:cNvPr>
          <p:cNvSpPr txBox="1">
            <a:spLocks/>
          </p:cNvSpPr>
          <p:nvPr/>
        </p:nvSpPr>
        <p:spPr>
          <a:xfrm>
            <a:off x="5007428" y="1206136"/>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dirty="0">
                <a:solidFill>
                  <a:srgbClr val="4A4A4A"/>
                </a:solidFill>
                <a:latin typeface="Roboto-Regular"/>
              </a:rPr>
              <a:t>Transcend dialogue to action</a:t>
            </a:r>
            <a:endParaRPr lang="en-US" sz="3600" dirty="0"/>
          </a:p>
        </p:txBody>
      </p:sp>
      <p:sp>
        <p:nvSpPr>
          <p:cNvPr id="6" name="Content Placeholder 2">
            <a:extLst>
              <a:ext uri="{FF2B5EF4-FFF2-40B4-BE49-F238E27FC236}">
                <a16:creationId xmlns:a16="http://schemas.microsoft.com/office/drawing/2014/main" id="{AB42E356-F9D5-A108-301C-A8B46F3CEEAC}"/>
              </a:ext>
            </a:extLst>
          </p:cNvPr>
          <p:cNvSpPr txBox="1">
            <a:spLocks/>
          </p:cNvSpPr>
          <p:nvPr/>
        </p:nvSpPr>
        <p:spPr>
          <a:xfrm>
            <a:off x="5007428" y="2185850"/>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dirty="0">
                <a:solidFill>
                  <a:srgbClr val="4A4A4A"/>
                </a:solidFill>
                <a:latin typeface="Roboto-Regular"/>
              </a:rPr>
              <a:t>Avoid theological divides</a:t>
            </a:r>
            <a:endParaRPr lang="en-US" sz="3600" dirty="0"/>
          </a:p>
        </p:txBody>
      </p:sp>
      <p:sp>
        <p:nvSpPr>
          <p:cNvPr id="7" name="Content Placeholder 2">
            <a:extLst>
              <a:ext uri="{FF2B5EF4-FFF2-40B4-BE49-F238E27FC236}">
                <a16:creationId xmlns:a16="http://schemas.microsoft.com/office/drawing/2014/main" id="{AB42E356-F9D5-A108-301C-A8B46F3CEEAC}"/>
              </a:ext>
            </a:extLst>
          </p:cNvPr>
          <p:cNvSpPr txBox="1">
            <a:spLocks/>
          </p:cNvSpPr>
          <p:nvPr/>
        </p:nvSpPr>
        <p:spPr>
          <a:xfrm>
            <a:off x="5007428" y="3100249"/>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dirty="0">
                <a:solidFill>
                  <a:srgbClr val="4A4A4A"/>
                </a:solidFill>
                <a:latin typeface="Roboto-Regular"/>
              </a:rPr>
              <a:t>Be introspective</a:t>
            </a:r>
            <a:endParaRPr lang="en-US" sz="3600" dirty="0"/>
          </a:p>
        </p:txBody>
      </p:sp>
      <p:sp>
        <p:nvSpPr>
          <p:cNvPr id="8" name="Content Placeholder 2">
            <a:extLst>
              <a:ext uri="{FF2B5EF4-FFF2-40B4-BE49-F238E27FC236}">
                <a16:creationId xmlns:a16="http://schemas.microsoft.com/office/drawing/2014/main" id="{AB42E356-F9D5-A108-301C-A8B46F3CEEAC}"/>
              </a:ext>
            </a:extLst>
          </p:cNvPr>
          <p:cNvSpPr txBox="1">
            <a:spLocks/>
          </p:cNvSpPr>
          <p:nvPr/>
        </p:nvSpPr>
        <p:spPr>
          <a:xfrm>
            <a:off x="4985657" y="4014650"/>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dirty="0">
                <a:solidFill>
                  <a:srgbClr val="4A4A4A"/>
                </a:solidFill>
                <a:latin typeface="Roboto-Regular"/>
              </a:rPr>
              <a:t>Speak with one voice</a:t>
            </a:r>
            <a:endParaRPr lang="en-US" sz="3600" dirty="0"/>
          </a:p>
        </p:txBody>
      </p:sp>
      <p:sp>
        <p:nvSpPr>
          <p:cNvPr id="9" name="Content Placeholder 2">
            <a:extLst>
              <a:ext uri="{FF2B5EF4-FFF2-40B4-BE49-F238E27FC236}">
                <a16:creationId xmlns:a16="http://schemas.microsoft.com/office/drawing/2014/main" id="{AB42E356-F9D5-A108-301C-A8B46F3CEEAC}"/>
              </a:ext>
            </a:extLst>
          </p:cNvPr>
          <p:cNvSpPr txBox="1">
            <a:spLocks/>
          </p:cNvSpPr>
          <p:nvPr/>
        </p:nvSpPr>
        <p:spPr>
          <a:xfrm>
            <a:off x="4963885" y="4907279"/>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dirty="0">
                <a:solidFill>
                  <a:srgbClr val="4A4A4A"/>
                </a:solidFill>
                <a:latin typeface="Roboto-Regular"/>
              </a:rPr>
              <a:t>Act in an independent manner</a:t>
            </a:r>
            <a:endParaRPr lang="en-US" sz="3600" dirty="0"/>
          </a:p>
        </p:txBody>
      </p:sp>
      <p:pic>
        <p:nvPicPr>
          <p:cNvPr id="11" name="Picture 5">
            <a:extLst>
              <a:ext uri="{FF2B5EF4-FFF2-40B4-BE49-F238E27FC236}">
                <a16:creationId xmlns:a16="http://schemas.microsoft.com/office/drawing/2014/main" id="{092B83F3-E78B-79E3-6339-3C35501F8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75" y="3217520"/>
            <a:ext cx="2992967" cy="2302808"/>
          </a:xfrm>
          <a:prstGeom prst="rect">
            <a:avLst/>
          </a:prstGeom>
        </p:spPr>
      </p:pic>
    </p:spTree>
    <p:extLst>
      <p:ext uri="{BB962C8B-B14F-4D97-AF65-F5344CB8AC3E}">
        <p14:creationId xmlns:p14="http://schemas.microsoft.com/office/powerpoint/2010/main" val="189877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1+#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1+#ppt_w/2"/>
                                          </p:val>
                                        </p:tav>
                                        <p:tav tm="100000">
                                          <p:val>
                                            <p:strVal val="#ppt_x"/>
                                          </p:val>
                                        </p:tav>
                                      </p:tavLst>
                                    </p:anim>
                                    <p:anim calcmode="lin" valueType="num">
                                      <p:cBhvr additive="base">
                                        <p:cTn id="13" dur="75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750" fill="hold"/>
                                        <p:tgtEl>
                                          <p:spTgt spid="7"/>
                                        </p:tgtEl>
                                        <p:attrNameLst>
                                          <p:attrName>ppt_x</p:attrName>
                                        </p:attrNameLst>
                                      </p:cBhvr>
                                      <p:tavLst>
                                        <p:tav tm="0">
                                          <p:val>
                                            <p:strVal val="1+#ppt_w/2"/>
                                          </p:val>
                                        </p:tav>
                                        <p:tav tm="100000">
                                          <p:val>
                                            <p:strVal val="#ppt_x"/>
                                          </p:val>
                                        </p:tav>
                                      </p:tavLst>
                                    </p:anim>
                                    <p:anim calcmode="lin" valueType="num">
                                      <p:cBhvr additive="base">
                                        <p:cTn id="18" dur="75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1+#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750" fill="hold"/>
                                        <p:tgtEl>
                                          <p:spTgt spid="9"/>
                                        </p:tgtEl>
                                        <p:attrNameLst>
                                          <p:attrName>ppt_x</p:attrName>
                                        </p:attrNameLst>
                                      </p:cBhvr>
                                      <p:tavLst>
                                        <p:tav tm="0">
                                          <p:val>
                                            <p:strVal val="1+#ppt_w/2"/>
                                          </p:val>
                                        </p:tav>
                                        <p:tav tm="100000">
                                          <p:val>
                                            <p:strVal val="#ppt_x"/>
                                          </p:val>
                                        </p:tav>
                                      </p:tavLst>
                                    </p:anim>
                                    <p:anim calcmode="lin" valueType="num">
                                      <p:cBhvr additive="base">
                                        <p:cTn id="28" dur="7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46916B-2A96-0143-03D9-F3E244A0BAB8}"/>
              </a:ext>
            </a:extLst>
          </p:cNvPr>
          <p:cNvSpPr txBox="1">
            <a:spLocks/>
          </p:cNvSpPr>
          <p:nvPr/>
        </p:nvSpPr>
        <p:spPr>
          <a:xfrm>
            <a:off x="217714" y="485501"/>
            <a:ext cx="3984171" cy="22860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en-US" sz="5000" b="1" dirty="0"/>
              <a:t>18 Commitments</a:t>
            </a:r>
          </a:p>
        </p:txBody>
      </p:sp>
      <p:pic>
        <p:nvPicPr>
          <p:cNvPr id="6" name="Picture 5">
            <a:extLst>
              <a:ext uri="{FF2B5EF4-FFF2-40B4-BE49-F238E27FC236}">
                <a16:creationId xmlns:a16="http://schemas.microsoft.com/office/drawing/2014/main" id="{092B83F3-E78B-79E3-6339-3C35501F8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75" y="3217520"/>
            <a:ext cx="2992967" cy="2302808"/>
          </a:xfrm>
          <a:prstGeom prst="rect">
            <a:avLst/>
          </a:prstGeom>
        </p:spPr>
      </p:pic>
      <p:sp>
        <p:nvSpPr>
          <p:cNvPr id="19" name="TextBox 18"/>
          <p:cNvSpPr txBox="1"/>
          <p:nvPr/>
        </p:nvSpPr>
        <p:spPr>
          <a:xfrm>
            <a:off x="4994031" y="422030"/>
            <a:ext cx="6424246" cy="5878532"/>
          </a:xfrm>
          <a:prstGeom prst="rect">
            <a:avLst/>
          </a:prstGeom>
          <a:noFill/>
        </p:spPr>
        <p:txBody>
          <a:bodyPr wrap="square" rtlCol="0">
            <a:spAutoFit/>
          </a:bodyPr>
          <a:lstStyle/>
          <a:p>
            <a:r>
              <a:rPr lang="en-US" sz="3200" b="1" i="1" dirty="0"/>
              <a:t>The 18 commitments reach out to people of different religions and beliefs in all regions of the world. </a:t>
            </a:r>
          </a:p>
          <a:p>
            <a:endParaRPr lang="en-US" sz="1400" i="1" dirty="0"/>
          </a:p>
          <a:p>
            <a:r>
              <a:rPr lang="en-US" sz="2800" dirty="0"/>
              <a:t>Peer-to-peer learning centered on the 18 commitments serves a triple purpose:</a:t>
            </a:r>
          </a:p>
          <a:p>
            <a:endParaRPr lang="en-US" sz="1400" dirty="0"/>
          </a:p>
          <a:p>
            <a:pPr marL="514350" indent="-514350">
              <a:buFont typeface="+mj-lt"/>
              <a:buAutoNum type="arabicPeriod"/>
            </a:pPr>
            <a:r>
              <a:rPr lang="en-US" sz="2800" b="1" dirty="0"/>
              <a:t>Engage </a:t>
            </a:r>
            <a:r>
              <a:rPr lang="en-US" sz="2800" dirty="0"/>
              <a:t>participants to ensure ownership</a:t>
            </a:r>
          </a:p>
          <a:p>
            <a:pPr marL="514350" indent="-514350">
              <a:buFont typeface="+mj-lt"/>
              <a:buAutoNum type="arabicPeriod"/>
            </a:pPr>
            <a:endParaRPr lang="en-US" sz="1400" dirty="0"/>
          </a:p>
          <a:p>
            <a:pPr marL="514350" indent="-514350">
              <a:buFont typeface="+mj-lt"/>
              <a:buAutoNum type="arabicPeriod"/>
            </a:pPr>
            <a:r>
              <a:rPr lang="en-US" sz="2800" b="1" dirty="0"/>
              <a:t>Encourage</a:t>
            </a:r>
            <a:r>
              <a:rPr lang="en-US" sz="2800" dirty="0"/>
              <a:t> critical thinking to face challenges</a:t>
            </a:r>
          </a:p>
          <a:p>
            <a:pPr marL="514350" indent="-514350">
              <a:buFont typeface="+mj-lt"/>
              <a:buAutoNum type="arabicPeriod"/>
            </a:pPr>
            <a:endParaRPr lang="en-US" sz="1400" dirty="0"/>
          </a:p>
          <a:p>
            <a:pPr marL="514350" indent="-514350">
              <a:buFont typeface="+mj-lt"/>
              <a:buAutoNum type="arabicPeriod"/>
            </a:pPr>
            <a:r>
              <a:rPr lang="en-US" sz="2800" b="1" dirty="0"/>
              <a:t>Reinforce</a:t>
            </a:r>
            <a:r>
              <a:rPr lang="en-US" sz="2800" dirty="0"/>
              <a:t> the mutual enhancement between faith and rights</a:t>
            </a:r>
          </a:p>
        </p:txBody>
      </p:sp>
    </p:spTree>
    <p:extLst>
      <p:ext uri="{BB962C8B-B14F-4D97-AF65-F5344CB8AC3E}">
        <p14:creationId xmlns:p14="http://schemas.microsoft.com/office/powerpoint/2010/main" val="334150273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FA524EA2284F6459234021D736866BB" ma:contentTypeVersion="14" ma:contentTypeDescription="Ein neues Dokument erstellen." ma:contentTypeScope="" ma:versionID="4ebe8ddf0d0b1a99de4037e6596437c4">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3b0f87a36f91479961d9a04f421d08aa"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Props1.xml><?xml version="1.0" encoding="utf-8"?>
<ds:datastoreItem xmlns:ds="http://schemas.openxmlformats.org/officeDocument/2006/customXml" ds:itemID="{877D7404-428E-4A17-9064-518929E69271}">
  <ds:schemaRefs>
    <ds:schemaRef ds:uri="http://schemas.microsoft.com/sharepoint/v3/contenttype/forms"/>
  </ds:schemaRefs>
</ds:datastoreItem>
</file>

<file path=customXml/itemProps2.xml><?xml version="1.0" encoding="utf-8"?>
<ds:datastoreItem xmlns:ds="http://schemas.openxmlformats.org/officeDocument/2006/customXml" ds:itemID="{282FA91F-EBB2-4864-ABDA-F6E282BDBAC2}"/>
</file>

<file path=customXml/itemProps3.xml><?xml version="1.0" encoding="utf-8"?>
<ds:datastoreItem xmlns:ds="http://schemas.openxmlformats.org/officeDocument/2006/customXml" ds:itemID="{7951F6A1-7BDA-45AA-BE0C-EBE1848A01C2}">
  <ds:schemaRefs>
    <ds:schemaRef ds:uri="http://schemas.openxmlformats.org/package/2006/metadata/core-properties"/>
    <ds:schemaRef ds:uri="http://purl.org/dc/terms/"/>
    <ds:schemaRef ds:uri="383b3da0-f719-4995-b069-99d905c2a5ef"/>
    <ds:schemaRef ds:uri="http://schemas.microsoft.com/office/2006/documentManagement/types"/>
    <ds:schemaRef ds:uri="985ec44e-1bab-4c0b-9df0-6ba128686fc9"/>
    <ds:schemaRef ds:uri="http://purl.org/dc/dcmitype/"/>
    <ds:schemaRef ds:uri="79d7f8ca-f76d-437e-9427-00cd3bdb0a1d"/>
    <ds:schemaRef ds:uri="http://schemas.microsoft.com/office/infopath/2007/PartnerControls"/>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Retrospect</Template>
  <TotalTime>7697</TotalTime>
  <Words>2114</Words>
  <Application>Microsoft Office PowerPoint</Application>
  <PresentationFormat>Widescreen</PresentationFormat>
  <Paragraphs>157</Paragraphs>
  <Slides>12</Slides>
  <Notes>12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Roboto-Regular</vt:lpstr>
      <vt:lpstr>Retrospect</vt:lpstr>
      <vt:lpstr>Introduction</vt:lpstr>
      <vt:lpstr>WELCOME  Faith for Rights training event</vt:lpstr>
      <vt:lpstr>Activity 1: Introductory Round (10 min.)</vt:lpstr>
      <vt:lpstr>Activity 2: Defining Ground Rules</vt:lpstr>
      <vt:lpstr>Activity 3: Brainstorming (5 minutes)</vt:lpstr>
      <vt:lpstr>What is the Faith for Rights framework?</vt:lpstr>
      <vt:lpstr>What is the Faith for Rights framework?</vt:lpstr>
      <vt:lpstr>Five Fundamental Principles</vt:lpstr>
      <vt:lpstr>PowerPoint Presentation</vt:lpstr>
      <vt:lpstr>PowerPoint Presentation</vt:lpstr>
      <vt:lpstr>What is the Faith for Rights Toolkit?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124</cp:revision>
  <dcterms:created xsi:type="dcterms:W3CDTF">2023-04-14T00:15:57Z</dcterms:created>
  <dcterms:modified xsi:type="dcterms:W3CDTF">2023-11-27T14:49:37Z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